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6" r:id="rId3"/>
    <p:sldId id="328" r:id="rId4"/>
    <p:sldId id="320" r:id="rId5"/>
    <p:sldId id="260" r:id="rId6"/>
    <p:sldId id="321" r:id="rId7"/>
    <p:sldId id="274" r:id="rId8"/>
    <p:sldId id="275" r:id="rId9"/>
    <p:sldId id="277" r:id="rId10"/>
    <p:sldId id="281" r:id="rId11"/>
    <p:sldId id="278" r:id="rId12"/>
    <p:sldId id="262" r:id="rId13"/>
    <p:sldId id="316" r:id="rId14"/>
    <p:sldId id="284" r:id="rId15"/>
    <p:sldId id="285" r:id="rId16"/>
    <p:sldId id="286" r:id="rId17"/>
    <p:sldId id="292" r:id="rId18"/>
    <p:sldId id="293" r:id="rId19"/>
    <p:sldId id="295" r:id="rId20"/>
    <p:sldId id="317" r:id="rId21"/>
    <p:sldId id="296" r:id="rId22"/>
    <p:sldId id="297" r:id="rId23"/>
    <p:sldId id="298" r:id="rId24"/>
    <p:sldId id="264" r:id="rId25"/>
    <p:sldId id="324" r:id="rId26"/>
    <p:sldId id="325" r:id="rId27"/>
    <p:sldId id="301" r:id="rId28"/>
    <p:sldId id="302" r:id="rId29"/>
    <p:sldId id="303" r:id="rId30"/>
    <p:sldId id="267" r:id="rId31"/>
    <p:sldId id="304" r:id="rId32"/>
    <p:sldId id="308" r:id="rId33"/>
    <p:sldId id="311" r:id="rId34"/>
    <p:sldId id="313" r:id="rId35"/>
    <p:sldId id="269" r:id="rId36"/>
    <p:sldId id="314" r:id="rId37"/>
    <p:sldId id="315" r:id="rId38"/>
    <p:sldId id="323" r:id="rId39"/>
    <p:sldId id="322" r:id="rId40"/>
    <p:sldId id="318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  <a:srgbClr val="FF004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7" autoAdjust="0"/>
    <p:restoredTop sz="94660"/>
  </p:normalViewPr>
  <p:slideViewPr>
    <p:cSldViewPr snapToGrid="0">
      <p:cViewPr>
        <p:scale>
          <a:sx n="60" d="100"/>
          <a:sy n="60" d="100"/>
        </p:scale>
        <p:origin x="-1692" y="-3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высшая 17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Квалификационные категории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первая 46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Квалификационные категории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соответствие 34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Квалификационные категории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34</c:v>
                </c:pt>
              </c:numCache>
            </c:numRef>
          </c:val>
        </c:ser>
        <c:shape val="box"/>
        <c:axId val="147294080"/>
        <c:axId val="147295616"/>
        <c:axId val="0"/>
      </c:bar3DChart>
      <c:catAx>
        <c:axId val="147294080"/>
        <c:scaling>
          <c:orientation val="minMax"/>
        </c:scaling>
        <c:delete val="1"/>
        <c:axPos val="b"/>
        <c:tickLblPos val="none"/>
        <c:crossAx val="147295616"/>
        <c:crosses val="autoZero"/>
        <c:auto val="1"/>
        <c:lblAlgn val="ctr"/>
        <c:lblOffset val="100"/>
        <c:tickMarkSkip val="5"/>
      </c:catAx>
      <c:valAx>
        <c:axId val="147295616"/>
        <c:scaling>
          <c:orientation val="minMax"/>
        </c:scaling>
        <c:axPos val="l"/>
        <c:majorGridlines/>
        <c:numFmt formatCode="General" sourceLinked="1"/>
        <c:tickLblPos val="nextTo"/>
        <c:crossAx val="147294080"/>
        <c:crossesAt val="1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от 1 до 5 лет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Квалификационные категории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 6 до 15 лет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Квалификационные категории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Более 15 лет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Квалификационные категории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51</c:v>
                </c:pt>
              </c:numCache>
            </c:numRef>
          </c:val>
        </c:ser>
        <c:shape val="box"/>
        <c:axId val="147334272"/>
        <c:axId val="147335808"/>
        <c:axId val="0"/>
      </c:bar3DChart>
      <c:catAx>
        <c:axId val="147334272"/>
        <c:scaling>
          <c:orientation val="minMax"/>
        </c:scaling>
        <c:delete val="1"/>
        <c:axPos val="b"/>
        <c:tickLblPos val="none"/>
        <c:crossAx val="147335808"/>
        <c:crosses val="autoZero"/>
        <c:auto val="1"/>
        <c:lblAlgn val="ctr"/>
        <c:lblOffset val="100"/>
        <c:tickMarkSkip val="5"/>
      </c:catAx>
      <c:valAx>
        <c:axId val="147335808"/>
        <c:scaling>
          <c:orientation val="minMax"/>
        </c:scaling>
        <c:axPos val="l"/>
        <c:majorGridlines/>
        <c:numFmt formatCode="General" sourceLinked="1"/>
        <c:tickLblPos val="nextTo"/>
        <c:crossAx val="147334272"/>
        <c:crossesAt val="1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650B62-7934-4114-B7E5-C32C638AB973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82570F-206E-4B6C-B95A-FE7E2C6A830C}">
      <dgm:prSet phldrT="[Текст]" custT="1"/>
      <dgm:spPr/>
      <dgm:t>
        <a:bodyPr/>
        <a:lstStyle/>
        <a:p>
          <a:r>
            <a:rPr lang="ru-RU" sz="2400" dirty="0" smtClean="0"/>
            <a:t>Здоровье</a:t>
          </a:r>
        </a:p>
        <a:p>
          <a:r>
            <a:rPr lang="ru-RU" sz="2400" dirty="0" smtClean="0"/>
            <a:t>сбережение </a:t>
          </a:r>
          <a:r>
            <a:rPr lang="ru-RU" sz="2400" dirty="0"/>
            <a:t>младших школьников</a:t>
          </a:r>
        </a:p>
      </dgm:t>
    </dgm:pt>
    <dgm:pt modelId="{7E126B2B-4D10-470B-8E68-030EB1700400}" type="parTrans" cxnId="{FD4F1201-BC4B-4AF8-B8AE-96DE5BF94F1F}">
      <dgm:prSet/>
      <dgm:spPr/>
      <dgm:t>
        <a:bodyPr/>
        <a:lstStyle/>
        <a:p>
          <a:endParaRPr lang="ru-RU"/>
        </a:p>
      </dgm:t>
    </dgm:pt>
    <dgm:pt modelId="{AB4230F8-9B13-4730-944A-6772A3985888}" type="sibTrans" cxnId="{FD4F1201-BC4B-4AF8-B8AE-96DE5BF94F1F}">
      <dgm:prSet/>
      <dgm:spPr/>
      <dgm:t>
        <a:bodyPr/>
        <a:lstStyle/>
        <a:p>
          <a:endParaRPr lang="ru-RU"/>
        </a:p>
      </dgm:t>
    </dgm:pt>
    <dgm:pt modelId="{7E42DE93-A7F1-4C36-A4C2-65174AA26531}">
      <dgm:prSet phldrT="[Текст]" custT="1"/>
      <dgm:spPr/>
      <dgm:t>
        <a:bodyPr/>
        <a:lstStyle/>
        <a:p>
          <a:pPr algn="ctr"/>
          <a:r>
            <a:rPr lang="ru-RU" sz="1800" dirty="0"/>
            <a:t>Формирование организационной основы внедрения здоровьесберегающих технологий на уровне образовательной и воспитательной систем</a:t>
          </a:r>
        </a:p>
      </dgm:t>
    </dgm:pt>
    <dgm:pt modelId="{A99A46ED-1149-4D77-8894-C0B0BC3607E6}" type="parTrans" cxnId="{08076066-26FE-4FBC-B0B9-548547F1E6F3}">
      <dgm:prSet/>
      <dgm:spPr/>
      <dgm:t>
        <a:bodyPr/>
        <a:lstStyle/>
        <a:p>
          <a:endParaRPr lang="ru-RU"/>
        </a:p>
      </dgm:t>
    </dgm:pt>
    <dgm:pt modelId="{0F17F49C-F662-46AC-84C1-8CF992C5F3EE}" type="sibTrans" cxnId="{08076066-26FE-4FBC-B0B9-548547F1E6F3}">
      <dgm:prSet/>
      <dgm:spPr/>
      <dgm:t>
        <a:bodyPr/>
        <a:lstStyle/>
        <a:p>
          <a:endParaRPr lang="ru-RU"/>
        </a:p>
      </dgm:t>
    </dgm:pt>
    <dgm:pt modelId="{65DB51F7-70E4-469A-9DE0-331E99110D8F}">
      <dgm:prSet phldrT="[Текст]" custT="1"/>
      <dgm:spPr/>
      <dgm:t>
        <a:bodyPr/>
        <a:lstStyle/>
        <a:p>
          <a:r>
            <a:rPr lang="ru-RU" sz="1600" dirty="0"/>
            <a:t>Создание возможности всем участникам педагогического процесса демонстрировать свои достижения и успехи по сохранению и укреплению здоровья</a:t>
          </a:r>
        </a:p>
      </dgm:t>
    </dgm:pt>
    <dgm:pt modelId="{6601B8D1-DC3C-47D7-BCBB-76BC07F459F3}" type="parTrans" cxnId="{8094100B-92BC-4220-A29D-4686B41D06E1}">
      <dgm:prSet/>
      <dgm:spPr/>
      <dgm:t>
        <a:bodyPr/>
        <a:lstStyle/>
        <a:p>
          <a:endParaRPr lang="ru-RU"/>
        </a:p>
      </dgm:t>
    </dgm:pt>
    <dgm:pt modelId="{E240B16A-9642-4D93-91BD-13A103D775C1}" type="sibTrans" cxnId="{8094100B-92BC-4220-A29D-4686B41D06E1}">
      <dgm:prSet/>
      <dgm:spPr/>
      <dgm:t>
        <a:bodyPr/>
        <a:lstStyle/>
        <a:p>
          <a:endParaRPr lang="ru-RU"/>
        </a:p>
      </dgm:t>
    </dgm:pt>
    <dgm:pt modelId="{59B2F552-E1A1-4DF6-8A81-749EEBA72647}">
      <dgm:prSet phldrT="[Текст]" custT="1"/>
      <dgm:spPr/>
      <dgm:t>
        <a:bodyPr/>
        <a:lstStyle/>
        <a:p>
          <a:r>
            <a:rPr lang="ru-RU" sz="1800" dirty="0"/>
            <a:t>Постоянное развитие и </a:t>
          </a:r>
          <a:r>
            <a:rPr lang="ru-RU" sz="1800" dirty="0" smtClean="0"/>
            <a:t>совершенствование </a:t>
          </a:r>
          <a:r>
            <a:rPr lang="ru-RU" sz="1800" dirty="0"/>
            <a:t>педагогов  начальной школы</a:t>
          </a:r>
        </a:p>
      </dgm:t>
    </dgm:pt>
    <dgm:pt modelId="{6B953D4A-F225-4F2C-9F39-4166D743D6C8}" type="parTrans" cxnId="{1B4E0A71-ECFB-46D4-A1C9-D0C91A5B60AF}">
      <dgm:prSet/>
      <dgm:spPr/>
      <dgm:t>
        <a:bodyPr/>
        <a:lstStyle/>
        <a:p>
          <a:endParaRPr lang="ru-RU"/>
        </a:p>
      </dgm:t>
    </dgm:pt>
    <dgm:pt modelId="{371F3306-05D4-469B-AB92-CC9CB4C282B6}" type="sibTrans" cxnId="{1B4E0A71-ECFB-46D4-A1C9-D0C91A5B60AF}">
      <dgm:prSet/>
      <dgm:spPr/>
      <dgm:t>
        <a:bodyPr/>
        <a:lstStyle/>
        <a:p>
          <a:endParaRPr lang="ru-RU"/>
        </a:p>
      </dgm:t>
    </dgm:pt>
    <dgm:pt modelId="{D5DEF12C-28D9-4965-A3EF-C981D3F53186}" type="pres">
      <dgm:prSet presAssocID="{5C650B62-7934-4114-B7E5-C32C638AB97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CD1493-874C-4AD5-AFA8-BC912608C3BE}" type="pres">
      <dgm:prSet presAssocID="{9B82570F-206E-4B6C-B95A-FE7E2C6A830C}" presName="centerShape" presStyleLbl="node0" presStyleIdx="0" presStyleCnt="1" custScaleX="111628" custScaleY="120126"/>
      <dgm:spPr/>
      <dgm:t>
        <a:bodyPr/>
        <a:lstStyle/>
        <a:p>
          <a:endParaRPr lang="ru-RU"/>
        </a:p>
      </dgm:t>
    </dgm:pt>
    <dgm:pt modelId="{4AA595C4-7AC8-4CE7-8C3D-431522DF2B7F}" type="pres">
      <dgm:prSet presAssocID="{7E42DE93-A7F1-4C36-A4C2-65174AA26531}" presName="node" presStyleLbl="node1" presStyleIdx="0" presStyleCnt="3" custScaleX="209429" custScaleY="121243" custRadScaleRad="100027" custRadScaleInc="-9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25D474-6ADA-4AF8-9125-A96FECD4D76F}" type="pres">
      <dgm:prSet presAssocID="{7E42DE93-A7F1-4C36-A4C2-65174AA26531}" presName="dummy" presStyleCnt="0"/>
      <dgm:spPr/>
    </dgm:pt>
    <dgm:pt modelId="{87A19BAD-0785-49EA-982A-203AD3BD112B}" type="pres">
      <dgm:prSet presAssocID="{0F17F49C-F662-46AC-84C1-8CF992C5F3EE}" presName="sibTrans" presStyleLbl="sibTrans2D1" presStyleIdx="0" presStyleCnt="3" custScaleX="90519" custScaleY="94720" custLinFactNeighborX="958" custLinFactNeighborY="319"/>
      <dgm:spPr/>
      <dgm:t>
        <a:bodyPr/>
        <a:lstStyle/>
        <a:p>
          <a:endParaRPr lang="ru-RU"/>
        </a:p>
      </dgm:t>
    </dgm:pt>
    <dgm:pt modelId="{47907D81-EBBA-4D39-B83A-E0AA5162EAEC}" type="pres">
      <dgm:prSet presAssocID="{65DB51F7-70E4-469A-9DE0-331E99110D8F}" presName="node" presStyleLbl="node1" presStyleIdx="1" presStyleCnt="3" custScaleX="134024" custScaleY="144088" custRadScaleRad="99012" custRadScaleInc="21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FA26AE-3CC8-4A56-BB40-5656B40CFE9B}" type="pres">
      <dgm:prSet presAssocID="{65DB51F7-70E4-469A-9DE0-331E99110D8F}" presName="dummy" presStyleCnt="0"/>
      <dgm:spPr/>
    </dgm:pt>
    <dgm:pt modelId="{762661D0-27CF-4AA9-8033-683B57214604}" type="pres">
      <dgm:prSet presAssocID="{E240B16A-9642-4D93-91BD-13A103D775C1}" presName="sibTrans" presStyleLbl="sibTrans2D1" presStyleIdx="1" presStyleCnt="3"/>
      <dgm:spPr/>
      <dgm:t>
        <a:bodyPr/>
        <a:lstStyle/>
        <a:p>
          <a:endParaRPr lang="ru-RU"/>
        </a:p>
      </dgm:t>
    </dgm:pt>
    <dgm:pt modelId="{30D4B1B8-AA4D-4B32-B207-9254ACBE2CDC}" type="pres">
      <dgm:prSet presAssocID="{59B2F552-E1A1-4DF6-8A81-749EEBA72647}" presName="node" presStyleLbl="node1" presStyleIdx="2" presStyleCnt="3" custScaleX="118289" custScaleY="142438" custRadScaleRad="101788" custRadScaleInc="-6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651B4A-A314-4C27-9B68-68F2FCB2E114}" type="pres">
      <dgm:prSet presAssocID="{59B2F552-E1A1-4DF6-8A81-749EEBA72647}" presName="dummy" presStyleCnt="0"/>
      <dgm:spPr/>
    </dgm:pt>
    <dgm:pt modelId="{190D2604-02DC-44AE-8F88-95444CFF9FB7}" type="pres">
      <dgm:prSet presAssocID="{371F3306-05D4-469B-AB92-CC9CB4C282B6}" presName="sibTrans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D6BBD7C7-D02A-4A5F-9CA8-18E8F517B63A}" type="presOf" srcId="{7E42DE93-A7F1-4C36-A4C2-65174AA26531}" destId="{4AA595C4-7AC8-4CE7-8C3D-431522DF2B7F}" srcOrd="0" destOrd="0" presId="urn:microsoft.com/office/officeart/2005/8/layout/radial6"/>
    <dgm:cxn modelId="{08076066-26FE-4FBC-B0B9-548547F1E6F3}" srcId="{9B82570F-206E-4B6C-B95A-FE7E2C6A830C}" destId="{7E42DE93-A7F1-4C36-A4C2-65174AA26531}" srcOrd="0" destOrd="0" parTransId="{A99A46ED-1149-4D77-8894-C0B0BC3607E6}" sibTransId="{0F17F49C-F662-46AC-84C1-8CF992C5F3EE}"/>
    <dgm:cxn modelId="{FD4F1201-BC4B-4AF8-B8AE-96DE5BF94F1F}" srcId="{5C650B62-7934-4114-B7E5-C32C638AB973}" destId="{9B82570F-206E-4B6C-B95A-FE7E2C6A830C}" srcOrd="0" destOrd="0" parTransId="{7E126B2B-4D10-470B-8E68-030EB1700400}" sibTransId="{AB4230F8-9B13-4730-944A-6772A3985888}"/>
    <dgm:cxn modelId="{1B4E0A71-ECFB-46D4-A1C9-D0C91A5B60AF}" srcId="{9B82570F-206E-4B6C-B95A-FE7E2C6A830C}" destId="{59B2F552-E1A1-4DF6-8A81-749EEBA72647}" srcOrd="2" destOrd="0" parTransId="{6B953D4A-F225-4F2C-9F39-4166D743D6C8}" sibTransId="{371F3306-05D4-469B-AB92-CC9CB4C282B6}"/>
    <dgm:cxn modelId="{9EE8F68C-0CFF-4E72-BFCA-0174538ABC9D}" type="presOf" srcId="{59B2F552-E1A1-4DF6-8A81-749EEBA72647}" destId="{30D4B1B8-AA4D-4B32-B207-9254ACBE2CDC}" srcOrd="0" destOrd="0" presId="urn:microsoft.com/office/officeart/2005/8/layout/radial6"/>
    <dgm:cxn modelId="{7E29F0A7-63D3-4187-96ED-79F0557413E4}" type="presOf" srcId="{371F3306-05D4-469B-AB92-CC9CB4C282B6}" destId="{190D2604-02DC-44AE-8F88-95444CFF9FB7}" srcOrd="0" destOrd="0" presId="urn:microsoft.com/office/officeart/2005/8/layout/radial6"/>
    <dgm:cxn modelId="{8094100B-92BC-4220-A29D-4686B41D06E1}" srcId="{9B82570F-206E-4B6C-B95A-FE7E2C6A830C}" destId="{65DB51F7-70E4-469A-9DE0-331E99110D8F}" srcOrd="1" destOrd="0" parTransId="{6601B8D1-DC3C-47D7-BCBB-76BC07F459F3}" sibTransId="{E240B16A-9642-4D93-91BD-13A103D775C1}"/>
    <dgm:cxn modelId="{A69AEC41-0F46-486E-AC36-ED5636CBFB3F}" type="presOf" srcId="{E240B16A-9642-4D93-91BD-13A103D775C1}" destId="{762661D0-27CF-4AA9-8033-683B57214604}" srcOrd="0" destOrd="0" presId="urn:microsoft.com/office/officeart/2005/8/layout/radial6"/>
    <dgm:cxn modelId="{4615FC7F-BB8B-429F-8791-A648BAB84225}" type="presOf" srcId="{5C650B62-7934-4114-B7E5-C32C638AB973}" destId="{D5DEF12C-28D9-4965-A3EF-C981D3F53186}" srcOrd="0" destOrd="0" presId="urn:microsoft.com/office/officeart/2005/8/layout/radial6"/>
    <dgm:cxn modelId="{DC0C116A-41F0-4179-B31B-90EB9944A964}" type="presOf" srcId="{9B82570F-206E-4B6C-B95A-FE7E2C6A830C}" destId="{5ACD1493-874C-4AD5-AFA8-BC912608C3BE}" srcOrd="0" destOrd="0" presId="urn:microsoft.com/office/officeart/2005/8/layout/radial6"/>
    <dgm:cxn modelId="{BEF32E11-70AB-4AE8-9838-4BC221A33D06}" type="presOf" srcId="{0F17F49C-F662-46AC-84C1-8CF992C5F3EE}" destId="{87A19BAD-0785-49EA-982A-203AD3BD112B}" srcOrd="0" destOrd="0" presId="urn:microsoft.com/office/officeart/2005/8/layout/radial6"/>
    <dgm:cxn modelId="{713B4B37-4EAF-4D1C-A7E6-A8AD36DA59CB}" type="presOf" srcId="{65DB51F7-70E4-469A-9DE0-331E99110D8F}" destId="{47907D81-EBBA-4D39-B83A-E0AA5162EAEC}" srcOrd="0" destOrd="0" presId="urn:microsoft.com/office/officeart/2005/8/layout/radial6"/>
    <dgm:cxn modelId="{AF8249E1-0D57-4F38-A635-2CC65D06D4CC}" type="presParOf" srcId="{D5DEF12C-28D9-4965-A3EF-C981D3F53186}" destId="{5ACD1493-874C-4AD5-AFA8-BC912608C3BE}" srcOrd="0" destOrd="0" presId="urn:microsoft.com/office/officeart/2005/8/layout/radial6"/>
    <dgm:cxn modelId="{E20097A4-22A2-4A8A-8B61-E8F1C1301720}" type="presParOf" srcId="{D5DEF12C-28D9-4965-A3EF-C981D3F53186}" destId="{4AA595C4-7AC8-4CE7-8C3D-431522DF2B7F}" srcOrd="1" destOrd="0" presId="urn:microsoft.com/office/officeart/2005/8/layout/radial6"/>
    <dgm:cxn modelId="{B87520B5-0711-4D76-ACBB-D38D11944C50}" type="presParOf" srcId="{D5DEF12C-28D9-4965-A3EF-C981D3F53186}" destId="{8725D474-6ADA-4AF8-9125-A96FECD4D76F}" srcOrd="2" destOrd="0" presId="urn:microsoft.com/office/officeart/2005/8/layout/radial6"/>
    <dgm:cxn modelId="{81B49E1A-037C-405E-893C-32A774ECEB36}" type="presParOf" srcId="{D5DEF12C-28D9-4965-A3EF-C981D3F53186}" destId="{87A19BAD-0785-49EA-982A-203AD3BD112B}" srcOrd="3" destOrd="0" presId="urn:microsoft.com/office/officeart/2005/8/layout/radial6"/>
    <dgm:cxn modelId="{4A2528B2-8DB2-4BC5-8D9D-259FBD67A1AB}" type="presParOf" srcId="{D5DEF12C-28D9-4965-A3EF-C981D3F53186}" destId="{47907D81-EBBA-4D39-B83A-E0AA5162EAEC}" srcOrd="4" destOrd="0" presId="urn:microsoft.com/office/officeart/2005/8/layout/radial6"/>
    <dgm:cxn modelId="{C43501B7-E76C-4B53-9ACE-9F5E08A04123}" type="presParOf" srcId="{D5DEF12C-28D9-4965-A3EF-C981D3F53186}" destId="{E7FA26AE-3CC8-4A56-BB40-5656B40CFE9B}" srcOrd="5" destOrd="0" presId="urn:microsoft.com/office/officeart/2005/8/layout/radial6"/>
    <dgm:cxn modelId="{A29A3EDB-7DEB-48AC-8428-1287C8E91279}" type="presParOf" srcId="{D5DEF12C-28D9-4965-A3EF-C981D3F53186}" destId="{762661D0-27CF-4AA9-8033-683B57214604}" srcOrd="6" destOrd="0" presId="urn:microsoft.com/office/officeart/2005/8/layout/radial6"/>
    <dgm:cxn modelId="{181E1702-B2A2-4B6D-B4E9-54344C244276}" type="presParOf" srcId="{D5DEF12C-28D9-4965-A3EF-C981D3F53186}" destId="{30D4B1B8-AA4D-4B32-B207-9254ACBE2CDC}" srcOrd="7" destOrd="0" presId="urn:microsoft.com/office/officeart/2005/8/layout/radial6"/>
    <dgm:cxn modelId="{E1C09F85-6EF7-413B-932B-5CE2BE03BECD}" type="presParOf" srcId="{D5DEF12C-28D9-4965-A3EF-C981D3F53186}" destId="{7B651B4A-A314-4C27-9B68-68F2FCB2E114}" srcOrd="8" destOrd="0" presId="urn:microsoft.com/office/officeart/2005/8/layout/radial6"/>
    <dgm:cxn modelId="{C85ADE65-2A55-4B00-BD02-8D27525273D4}" type="presParOf" srcId="{D5DEF12C-28D9-4965-A3EF-C981D3F53186}" destId="{190D2604-02DC-44AE-8F88-95444CFF9FB7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90D2604-02DC-44AE-8F88-95444CFF9FB7}">
      <dsp:nvSpPr>
        <dsp:cNvPr id="0" name=""/>
        <dsp:cNvSpPr/>
      </dsp:nvSpPr>
      <dsp:spPr>
        <a:xfrm>
          <a:off x="1501513" y="946494"/>
          <a:ext cx="5667788" cy="5667788"/>
        </a:xfrm>
        <a:prstGeom prst="blockArc">
          <a:avLst>
            <a:gd name="adj1" fmla="val 8947430"/>
            <a:gd name="adj2" fmla="val 16249106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2661D0-27CF-4AA9-8033-683B57214604}">
      <dsp:nvSpPr>
        <dsp:cNvPr id="0" name=""/>
        <dsp:cNvSpPr/>
      </dsp:nvSpPr>
      <dsp:spPr>
        <a:xfrm>
          <a:off x="1514617" y="968643"/>
          <a:ext cx="5667788" cy="5667788"/>
        </a:xfrm>
        <a:prstGeom prst="blockArc">
          <a:avLst>
            <a:gd name="adj1" fmla="val 1798982"/>
            <a:gd name="adj2" fmla="val 897939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A19BAD-0785-49EA-982A-203AD3BD112B}">
      <dsp:nvSpPr>
        <dsp:cNvPr id="0" name=""/>
        <dsp:cNvSpPr/>
      </dsp:nvSpPr>
      <dsp:spPr>
        <a:xfrm>
          <a:off x="1850366" y="1114453"/>
          <a:ext cx="5130425" cy="5368529"/>
        </a:xfrm>
        <a:prstGeom prst="blockArc">
          <a:avLst>
            <a:gd name="adj1" fmla="val 16216972"/>
            <a:gd name="adj2" fmla="val 1830465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CD1493-874C-4AD5-AFA8-BC912608C3BE}">
      <dsp:nvSpPr>
        <dsp:cNvPr id="0" name=""/>
        <dsp:cNvSpPr/>
      </dsp:nvSpPr>
      <dsp:spPr>
        <a:xfrm>
          <a:off x="2937762" y="2214583"/>
          <a:ext cx="2910597" cy="31321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Здоровье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сбережение </a:t>
          </a:r>
          <a:r>
            <a:rPr lang="ru-RU" sz="2400" kern="1200" dirty="0"/>
            <a:t>младших школьников</a:t>
          </a:r>
        </a:p>
      </dsp:txBody>
      <dsp:txXfrm>
        <a:off x="2937762" y="2214583"/>
        <a:ext cx="2910597" cy="3132174"/>
      </dsp:txXfrm>
    </dsp:sp>
    <dsp:sp modelId="{4AA595C4-7AC8-4CE7-8C3D-431522DF2B7F}">
      <dsp:nvSpPr>
        <dsp:cNvPr id="0" name=""/>
        <dsp:cNvSpPr/>
      </dsp:nvSpPr>
      <dsp:spPr>
        <a:xfrm>
          <a:off x="2463714" y="-93971"/>
          <a:ext cx="3822467" cy="22129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Формирование организационной основы внедрения здоровьесберегающих технологий на уровне образовательной и воспитательной систем</a:t>
          </a:r>
        </a:p>
      </dsp:txBody>
      <dsp:txXfrm>
        <a:off x="2463714" y="-93971"/>
        <a:ext cx="3822467" cy="2212909"/>
      </dsp:txXfrm>
    </dsp:sp>
    <dsp:sp modelId="{47907D81-EBBA-4D39-B83A-E0AA5162EAEC}">
      <dsp:nvSpPr>
        <dsp:cNvPr id="0" name=""/>
        <dsp:cNvSpPr/>
      </dsp:nvSpPr>
      <dsp:spPr>
        <a:xfrm>
          <a:off x="5523148" y="3870984"/>
          <a:ext cx="2446186" cy="26298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Создание возможности всем участникам педагогического процесса демонстрировать свои достижения и успехи по сохранению и укреплению здоровья</a:t>
          </a:r>
        </a:p>
      </dsp:txBody>
      <dsp:txXfrm>
        <a:off x="5523148" y="3870984"/>
        <a:ext cx="2446186" cy="2629873"/>
      </dsp:txXfrm>
    </dsp:sp>
    <dsp:sp modelId="{30D4B1B8-AA4D-4B32-B207-9254ACBE2CDC}">
      <dsp:nvSpPr>
        <dsp:cNvPr id="0" name=""/>
        <dsp:cNvSpPr/>
      </dsp:nvSpPr>
      <dsp:spPr>
        <a:xfrm>
          <a:off x="880035" y="3901099"/>
          <a:ext cx="2158993" cy="25997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Постоянное развитие и </a:t>
          </a:r>
          <a:r>
            <a:rPr lang="ru-RU" sz="1800" kern="1200" dirty="0" smtClean="0"/>
            <a:t>совершенствование </a:t>
          </a:r>
          <a:r>
            <a:rPr lang="ru-RU" sz="1800" kern="1200" dirty="0"/>
            <a:t>педагогов  начальной школы</a:t>
          </a:r>
        </a:p>
      </dsp:txBody>
      <dsp:txXfrm>
        <a:off x="880035" y="3901099"/>
        <a:ext cx="2158993" cy="25997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4426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5.xml"/><Relationship Id="rId7" Type="http://schemas.openxmlformats.org/officeDocument/2006/relationships/slide" Target="slide3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0.xml"/><Relationship Id="rId5" Type="http://schemas.openxmlformats.org/officeDocument/2006/relationships/slide" Target="slide24.xml"/><Relationship Id="rId4" Type="http://schemas.openxmlformats.org/officeDocument/2006/relationships/slide" Target="slide12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42;&#1086;&#1083;&#1096;&#1077;&#1073;&#1085;&#1099;&#1081;%20&#1084;&#1080;&#1088;%20&#1089;&#1082;&#1072;&#1079;&#1082;&#1080;%20&#1043;&#1091;&#1089;&#1090;&#1086;&#1074;&#1072;.pptx" TargetMode="External"/><Relationship Id="rId3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57;&#1082;&#1091;&#1075;&#1086;&#1088;&#1077;&#1074;&#1072;%20&#1074;&#1079;&#1072;&#1080;&#1084;&#1086;&#1076;&#1077;&#1081;&#1089;&#1090;&#1074;&#1080;&#1077;%20&#1089;%20&#1088;&#1086;&#1076;&#1080;&#1090;&#1077;&#1083;&#1103;&#1084;&#1080;,&#1082;&#1072;&#1082;%20&#1086;&#1076;&#1085;&#1072;%20&#1080;&#1079;%20&#1092;&#1086;&#1088;&#1084;%20&#1086;&#1089;&#1091;&#1097;&#1077;&#1089;&#1090;&#1074;&#1083;&#1077;&#1085;&#1080;&#1103;%20&#1087;&#1088;&#1077;&#1077;&#1084;&#1089;&#1090;&#1074;&#1077;&#1085;&#1085;&#1086;&#1089;&#1090;&#1080;%20&#1076;&#1086;&#1096;&#1082;&#1086;&#1083;&#1100;&#1085;&#1086;&#1075;&#1086;%20&#1080;%20&#1085;&#1072;&#1095;&#1072;&#1083;&#1100;&#1085;&#1086;&#1075;&#1086;%20&#1086;&#1073;&#1088;&#1072;&#1079;&#1086;&#1074;&#1072;&#1085;&#1080;&#1103;%20&#1074;%20&#1088;&#1072;&#1084;&#1082;&#1072;&#1093;%20&#1088;&#1077;&#1072;&#1083;&#1080;&#1079;&#1072;&#1094;&#1080;&#1080;%20&#1060;&#1043;&#1054;&#1057;.pptx" TargetMode="External"/><Relationship Id="rId7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41;&#1077;&#1088;&#1077;&#1089;&#1090;&#1072;.%20&#1055;&#1086;&#1088;&#1086;&#1093;&#1086;&#1074;&#1072;&#1103;%20&#1048;.&#1043;..ppt" TargetMode="External"/><Relationship Id="rId2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50;&#1086;&#1088;&#1086;&#1081;%20&#1051;.&#1042;.%20&#1052;&#1077;&#1090;&#1086;&#1076;&#1080;&#1095;&#1077;&#1089;&#1082;&#1072;&#1103;%20&#1074;&#1099;&#1089;&#1090;&#1072;&#1074;&#1082;&#1072;/&#1055;&#1088;&#1077;&#1077;&#1084;&#1089;&#1090;&#1074;&#1077;&#1085;&#1085;&#1086;&#1089;&#1090;&#1100;%20&#1050;&#1086;&#1088;&#1086;&#1081;.pp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74;&#1099;&#1089;&#1090;&#1072;&#1074;&#1082;&#1072;%202016%20&#1050;&#1080;&#1088;&#1077;&#1077;&#1085;&#1082;&#1086;&#1074;&#1072;.pptx" TargetMode="External"/><Relationship Id="rId11" Type="http://schemas.microsoft.com/office/2007/relationships/hdphoto" Target="../media/hdphoto1.wdp"/><Relationship Id="rId5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57;&#1090;&#1072;&#1094;&#1091;&#1088;&#1072;/&#1059;&#1052;&#1050;%20&#1060;&#1040;&#1042;&#1054;&#1056;%20-&#1057;&#1090;&#1072;&#1094;&#1091;&#1088;&#1072;.ppt" TargetMode="External"/><Relationship Id="rId10" Type="http://schemas.openxmlformats.org/officeDocument/2006/relationships/image" Target="../media/image3.png"/><Relationship Id="rId4" Type="http://schemas.openxmlformats.org/officeDocument/2006/relationships/hyperlink" Target="&#1052;&#1040;&#1058;&#1045;&#1056;&#1048;&#1040;&#1051;&#1067;%20&#1050;%20&#1050;&#1054;&#1053;&#1060;%202016/&#1043;&#1088;&#1072;&#1084;&#1086;&#1090;&#1099;%20&#1052;&#1048;&#1053;.docx" TargetMode="External"/><Relationship Id="rId9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90;&#1077;&#1085;&#1080;&#1096;&#1077;&#1074;&#1089;&#1082;&#1080;&#1077;%20&#1088;&#1077;&#1084;&#1077;&#1089;&#1083;&#1072;%20&#1074;%20&#1096;&#1082;&#1086;&#1083;&#1077;%20(1).pptx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&#1052;&#1040;&#1058;&#1045;&#1056;&#1048;&#1040;&#1051;&#1067;%20&#1050;%20&#1050;&#1054;&#1053;&#1060;%202016/&#1059;&#1095;&#1077;&#1085;&#1080;&#1082;&#1080;%20&#1087;&#1086;&#1073;&#1077;&#1076;&#1080;&#1090;&#1077;&#1083;&#1080;.docx" TargetMode="External"/><Relationship Id="rId7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52;&#1091;&#1078;&#1077;&#1094;&#1082;&#1072;&#1103;&#1055;&#1086;&#1088;&#1090;&#1092;&#1086;&#1083;&#1080;&#1086;.ppt" TargetMode="External"/><Relationship Id="rId2" Type="http://schemas.openxmlformats.org/officeDocument/2006/relationships/hyperlink" Target="&#1052;&#1040;&#1058;&#1045;&#1056;&#1048;&#1040;&#1051;&#1067;%20&#1050;%20&#1050;&#1054;&#1053;&#1060;%202016/&#1059;&#1095;&#1080;&#1090;&#1077;&#1083;&#1103;%20&#1087;&#1086;&#1073;&#1077;&#1076;&#1080;&#1090;&#1077;&#1083;&#1080;.doc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50;&#1086;&#1088;&#1086;&#1081;%20&#1051;.&#1042;.%20&#1052;&#1077;&#1090;&#1086;&#1076;&#1080;&#1095;&#1077;&#1089;&#1082;&#1072;&#1103;%20&#1074;&#1099;&#1089;&#1090;&#1072;&#1074;&#1082;&#1072;/&#1056;&#1072;&#1073;&#1086;&#1090;&#1072;%20&#1089;%20&#1086;&#1076;&#1072;&#1088;&#1105;&#1085;&#1085;&#1099;&#1084;&#1080;%20&#1076;&#1077;&#1090;&#1100;&#1084;&#1080;%20&#1050;&#1086;&#1088;&#1086;&#1081;.ppt" TargetMode="External"/><Relationship Id="rId5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52;&#1086;&#1085;&#1080;&#1090;&#1086;&#1088;&#1080;&#1085;&#1075;%20&#1059;&#1059;&#1044;%20&#1050;&#1086;&#1088;&#1086;&#1081;.pptx" TargetMode="External"/><Relationship Id="rId4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87;&#1088;&#1077;&#1079;&#1077;&#1085;&#1090;&#1072;&#1094;&#1080;&#1103;%20&#1052;&#1086;&#1085;&#1080;&#1090;&#1086;&#1088;&#1080;&#1085;&#1075;&#1052;&#1072;&#1088;&#1080;&#1085;&#1072;.ppt" TargetMode="External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55;&#1072;&#1076;&#1088;&#1077;&#1079;%20&#1045;.&#1052;.%20(1).ppt" TargetMode="External"/><Relationship Id="rId7" Type="http://schemas.openxmlformats.org/officeDocument/2006/relationships/image" Target="../media/image3.png"/><Relationship Id="rId2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57;&#1090;&#1072;&#1094;&#1091;&#1088;&#1072;/&#1087;&#1086;&#1088;&#1090;&#1092;&#1086;&#1083;&#1080;&#1086;%20&#1091;&#1095;&#1080;&#1090;&#1077;&#1083;&#1103;%20&#1057;&#1090;&#1072;&#1094;&#1091;&#1088;&#1072;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59;&#1088;&#1086;&#1082;%20&#1074;%20&#1088;&#1072;&#1084;&#1082;&#1072;&#1093;%20&#1060;&#1043;&#1054;&#1057;&#1045;&#1075;&#1086;&#1088;&#1086;&#1074;&#1072;%20&#1058;.&#1055;..ppt" TargetMode="External"/><Relationship Id="rId5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87;&#1088;&#1077;&#1079;&#1077;&#1085;&#1090;&#1072;&#1094;&#1080;&#1103;%20&#1058;&#1077;&#1093;&#1085;&#1086;&#1083;%20&#1082;&#1072;&#1088;&#1090;&#1072;%20&#1052;&#1072;&#1088;&#1080;&#1085;&#1072;.ppt" TargetMode="External"/><Relationship Id="rId4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56;&#1072;&#1073;&#1086;&#1090;&#1072;%20&#1089;%20&#1088;&#1086;&#1076;&#1080;&#1090;%20&#1050;&#1072;&#1090;&#1099;&#1085;&#1100;.ppt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47;&#1076;&#1086;&#1088;&#1086;&#1074;&#1100;&#1077;&#1050;&#1072;&#1090;&#1099;&#1085;&#1100;.ppt" TargetMode="External"/><Relationship Id="rId7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55;&#1088;&#1086;&#1077;&#1082;&#1090;&#1085;&#1072;&#1103;%20%20&#1076;&#1077;&#1103;&#1090;&#1077;&#1083;&#1100;&#1085;&#1086;&#1089;&#1090;&#1100;%20&#1046;&#1091;&#1095;&#1082;&#1086;&#1074;&#1072;.pptx" TargetMode="External"/><Relationship Id="rId2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60;&#1086;&#1088;&#1084;&#1080;&#1088;%20&#1082;&#1091;&#1083;&#1100;&#1090;&#1091;&#1088;&#1099;%20&#1047;&#1054;&#1046;%20&#1042;&#1072;&#1089;&#1080;&#1083;&#1100;&#1077;&#1074;&#1072;.pp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54;&#1088;&#1075;&#1072;&#1085;&#1080;&#1079;&#1072;&#1094;&#1080;&#1103;%20&#1087;&#1088;&#1086;&#1077;&#1082;&#1090;&#1085;.%20&#1076;&#1077;&#1103;&#1090;&#1077;&#1083;&#1100;&#1085;&#1086;&#1089;&#1090;&#1080;.%20&#1055;&#1086;&#1088;&#1086;&#1093;&#1086;&#1074;&#1072;&#1103;%20(3).pptx" TargetMode="External"/><Relationship Id="rId5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55;&#1088;&#1086;&#1077;&#1082;&#1090;&#1099;%20&#1042;&#1072;&#1089;&#1080;&#1083;&#1100;&#1077;&#1074;&#1072;1.ppt" TargetMode="External"/><Relationship Id="rId4" Type="http://schemas.openxmlformats.org/officeDocument/2006/relationships/hyperlink" Target="&#1052;&#1040;&#1058;&#1045;&#1056;&#1048;&#1040;&#1051;&#1067;%20&#1050;%20&#1050;&#1054;&#1053;&#1060;%202016/&#1048;&#1085;&#1090;&#1077;&#1088;&#1072;&#1082;&#1090;&#1080;&#1074;&#1085;&#1099;&#1077;%20&#1084;&#1077;&#1090;&#1086;&#1076;&#1099;/interaktivnye_metody_obucheniya_v_nachalnoy_shkole.ppt" TargetMode="External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-2119496" y="829192"/>
            <a:ext cx="10134600" cy="4910847"/>
            <a:chOff x="-1344" y="912"/>
            <a:chExt cx="6384" cy="2791"/>
          </a:xfrm>
        </p:grpSpPr>
        <p:sp>
          <p:nvSpPr>
            <p:cNvPr id="8" name="AutoShape 2"/>
            <p:cNvSpPr>
              <a:spLocks noChangeArrowheads="1"/>
            </p:cNvSpPr>
            <p:nvPr/>
          </p:nvSpPr>
          <p:spPr bwMode="gray">
            <a:xfrm rot="5400000">
              <a:off x="-1344" y="912"/>
              <a:ext cx="2791" cy="2791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1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-1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gradFill rotWithShape="0">
              <a:gsLst>
                <a:gs pos="0">
                  <a:srgbClr val="0099FF">
                    <a:gamma/>
                    <a:tint val="0"/>
                    <a:invGamma/>
                    <a:alpha val="0"/>
                  </a:srgbClr>
                </a:gs>
                <a:gs pos="100000">
                  <a:srgbClr val="0099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3"/>
            <p:cNvSpPr>
              <a:spLocks noChangeArrowheads="1"/>
            </p:cNvSpPr>
            <p:nvPr/>
          </p:nvSpPr>
          <p:spPr bwMode="gray">
            <a:xfrm rot="5400000">
              <a:off x="-1185" y="1118"/>
              <a:ext cx="2374" cy="2373"/>
            </a:xfrm>
            <a:custGeom>
              <a:avLst/>
              <a:gdLst>
                <a:gd name="G0" fmla="+- 744 0 0"/>
                <a:gd name="G1" fmla="+- 11756105 0 0"/>
                <a:gd name="G2" fmla="+- 0 0 11756105"/>
                <a:gd name="T0" fmla="*/ 0 256 1"/>
                <a:gd name="T1" fmla="*/ 180 256 1"/>
                <a:gd name="G3" fmla="+- 11756105 T0 T1"/>
                <a:gd name="T2" fmla="*/ 0 256 1"/>
                <a:gd name="T3" fmla="*/ 90 256 1"/>
                <a:gd name="G4" fmla="+- 11756105 T2 T3"/>
                <a:gd name="G5" fmla="*/ G4 2 1"/>
                <a:gd name="T4" fmla="*/ 90 256 1"/>
                <a:gd name="T5" fmla="*/ 0 256 1"/>
                <a:gd name="G6" fmla="+- 11756105 T4 T5"/>
                <a:gd name="G7" fmla="*/ G6 2 1"/>
                <a:gd name="G8" fmla="abs 11756105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44"/>
                <a:gd name="G18" fmla="*/ 744 1 2"/>
                <a:gd name="G19" fmla="+- G18 5400 0"/>
                <a:gd name="G20" fmla="cos G19 11756105"/>
                <a:gd name="G21" fmla="sin G19 11756105"/>
                <a:gd name="G22" fmla="+- G20 10800 0"/>
                <a:gd name="G23" fmla="+- G21 10800 0"/>
                <a:gd name="G24" fmla="+- 10800 0 G20"/>
                <a:gd name="G25" fmla="+- 744 10800 0"/>
                <a:gd name="G26" fmla="?: G9 G17 G25"/>
                <a:gd name="G27" fmla="?: G9 0 21600"/>
                <a:gd name="G28" fmla="cos 10800 11756105"/>
                <a:gd name="G29" fmla="sin 10800 11756105"/>
                <a:gd name="G30" fmla="sin 744 11756105"/>
                <a:gd name="G31" fmla="+- G28 10800 0"/>
                <a:gd name="G32" fmla="+- G29 10800 0"/>
                <a:gd name="G33" fmla="+- G30 10800 0"/>
                <a:gd name="G34" fmla="?: G4 0 G31"/>
                <a:gd name="G35" fmla="?: 11756105 G34 0"/>
                <a:gd name="G36" fmla="?: G6 G35 G31"/>
                <a:gd name="G37" fmla="+- 21600 0 G36"/>
                <a:gd name="G38" fmla="?: G4 0 G33"/>
                <a:gd name="G39" fmla="?: 11756105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028 w 21600"/>
                <a:gd name="T15" fmla="*/ 10862 h 21600"/>
                <a:gd name="T16" fmla="*/ 10800 w 21600"/>
                <a:gd name="T17" fmla="*/ 10056 h 21600"/>
                <a:gd name="T18" fmla="*/ 16572 w 21600"/>
                <a:gd name="T19" fmla="*/ 10862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056" y="10807"/>
                  </a:moveTo>
                  <a:cubicBezTo>
                    <a:pt x="10056" y="10805"/>
                    <a:pt x="10056" y="10802"/>
                    <a:pt x="10056" y="10800"/>
                  </a:cubicBezTo>
                  <a:cubicBezTo>
                    <a:pt x="10056" y="10389"/>
                    <a:pt x="10389" y="10056"/>
                    <a:pt x="10800" y="10056"/>
                  </a:cubicBezTo>
                  <a:cubicBezTo>
                    <a:pt x="11210" y="10056"/>
                    <a:pt x="11544" y="10389"/>
                    <a:pt x="11544" y="10800"/>
                  </a:cubicBezTo>
                  <a:cubicBezTo>
                    <a:pt x="11544" y="10802"/>
                    <a:pt x="11543" y="10805"/>
                    <a:pt x="11543" y="10807"/>
                  </a:cubicBezTo>
                  <a:lnTo>
                    <a:pt x="21599" y="10916"/>
                  </a:lnTo>
                  <a:cubicBezTo>
                    <a:pt x="21599" y="10877"/>
                    <a:pt x="21600" y="10838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0838"/>
                    <a:pt x="0" y="10877"/>
                    <a:pt x="0" y="10916"/>
                  </a:cubicBezTo>
                  <a:close/>
                </a:path>
              </a:pathLst>
            </a:custGeom>
            <a:gradFill rotWithShape="0">
              <a:gsLst>
                <a:gs pos="0">
                  <a:srgbClr val="0099FF"/>
                </a:gs>
                <a:gs pos="100000">
                  <a:srgbClr val="33CC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gray">
            <a:xfrm>
              <a:off x="892" y="1742"/>
              <a:ext cx="116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endPara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11" name="Group 41"/>
            <p:cNvGrpSpPr>
              <a:grpSpLocks/>
            </p:cNvGrpSpPr>
            <p:nvPr/>
          </p:nvGrpSpPr>
          <p:grpSpPr bwMode="auto">
            <a:xfrm>
              <a:off x="980" y="1245"/>
              <a:ext cx="3676" cy="339"/>
              <a:chOff x="980" y="1245"/>
              <a:chExt cx="3676" cy="339"/>
            </a:xfrm>
          </p:grpSpPr>
          <p:sp>
            <p:nvSpPr>
              <p:cNvPr id="41" name="AutoShape 5"/>
              <p:cNvSpPr>
                <a:spLocks noChangeArrowheads="1"/>
              </p:cNvSpPr>
              <p:nvPr/>
            </p:nvSpPr>
            <p:spPr bwMode="gray">
              <a:xfrm>
                <a:off x="1163" y="1245"/>
                <a:ext cx="3493" cy="334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rgbClr val="33CC33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2" name="Group 6"/>
              <p:cNvGrpSpPr>
                <a:grpSpLocks/>
              </p:cNvGrpSpPr>
              <p:nvPr/>
            </p:nvGrpSpPr>
            <p:grpSpPr bwMode="auto">
              <a:xfrm>
                <a:off x="980" y="1268"/>
                <a:ext cx="316" cy="316"/>
                <a:chOff x="980" y="1412"/>
                <a:chExt cx="316" cy="316"/>
              </a:xfrm>
            </p:grpSpPr>
            <p:sp>
              <p:nvSpPr>
                <p:cNvPr id="45" name="Oval 7"/>
                <p:cNvSpPr>
                  <a:spLocks noChangeArrowheads="1"/>
                </p:cNvSpPr>
                <p:nvPr/>
              </p:nvSpPr>
              <p:spPr bwMode="gray">
                <a:xfrm>
                  <a:off x="980" y="1412"/>
                  <a:ext cx="316" cy="31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Oval 8"/>
                <p:cNvSpPr>
                  <a:spLocks noChangeArrowheads="1"/>
                </p:cNvSpPr>
                <p:nvPr/>
              </p:nvSpPr>
              <p:spPr bwMode="gray">
                <a:xfrm>
                  <a:off x="1028" y="1461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3" name="Text Box 10"/>
              <p:cNvSpPr txBox="1">
                <a:spLocks noChangeArrowheads="1"/>
              </p:cNvSpPr>
              <p:nvPr/>
            </p:nvSpPr>
            <p:spPr bwMode="gray">
              <a:xfrm>
                <a:off x="995" y="1295"/>
                <a:ext cx="286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2400" b="1" dirty="0">
                    <a:solidFill>
                      <a:srgbClr val="000000"/>
                    </a:solidFill>
                    <a:hlinkClick r:id="rId3" action="ppaction://hlinksldjump"/>
                  </a:rPr>
                  <a:t>М</a:t>
                </a:r>
                <a:endParaRPr lang="en-US" sz="2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Text Box 11"/>
              <p:cNvSpPr txBox="1">
                <a:spLocks noChangeArrowheads="1"/>
              </p:cNvSpPr>
              <p:nvPr/>
            </p:nvSpPr>
            <p:spPr bwMode="gray">
              <a:xfrm>
                <a:off x="1296" y="1299"/>
                <a:ext cx="1165" cy="2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ru-RU" sz="2000" b="1" i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методическое</a:t>
                </a:r>
                <a:endParaRPr lang="en-US" sz="2000" b="1" i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grpSp>
          <p:nvGrpSpPr>
            <p:cNvPr id="12" name="Group 42"/>
            <p:cNvGrpSpPr>
              <a:grpSpLocks/>
            </p:cNvGrpSpPr>
            <p:nvPr/>
          </p:nvGrpSpPr>
          <p:grpSpPr bwMode="auto">
            <a:xfrm>
              <a:off x="1200" y="1704"/>
              <a:ext cx="3648" cy="340"/>
              <a:chOff x="1200" y="1704"/>
              <a:chExt cx="3648" cy="340"/>
            </a:xfrm>
          </p:grpSpPr>
          <p:sp>
            <p:nvSpPr>
              <p:cNvPr id="35" name="AutoShape 4"/>
              <p:cNvSpPr>
                <a:spLocks noChangeArrowheads="1"/>
              </p:cNvSpPr>
              <p:nvPr/>
            </p:nvSpPr>
            <p:spPr bwMode="gray">
              <a:xfrm>
                <a:off x="1417" y="1704"/>
                <a:ext cx="3431" cy="333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rgbClr val="0099FF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Text Box 12"/>
              <p:cNvSpPr txBox="1">
                <a:spLocks noChangeArrowheads="1"/>
              </p:cNvSpPr>
              <p:nvPr/>
            </p:nvSpPr>
            <p:spPr bwMode="gray">
              <a:xfrm>
                <a:off x="1536" y="1758"/>
                <a:ext cx="1044" cy="2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ru-RU" sz="2000" b="1" i="1" dirty="0" smtClean="0"/>
                  <a:t>объединение</a:t>
                </a:r>
                <a:endParaRPr lang="en-US" sz="2000" b="1" i="1" dirty="0"/>
              </a:p>
            </p:txBody>
          </p:sp>
          <p:grpSp>
            <p:nvGrpSpPr>
              <p:cNvPr id="37" name="Group 14"/>
              <p:cNvGrpSpPr>
                <a:grpSpLocks/>
              </p:cNvGrpSpPr>
              <p:nvPr/>
            </p:nvGrpSpPr>
            <p:grpSpPr bwMode="auto">
              <a:xfrm>
                <a:off x="1200" y="1728"/>
                <a:ext cx="316" cy="316"/>
                <a:chOff x="980" y="1412"/>
                <a:chExt cx="316" cy="316"/>
              </a:xfrm>
            </p:grpSpPr>
            <p:sp>
              <p:nvSpPr>
                <p:cNvPr id="39" name="Oval 15"/>
                <p:cNvSpPr>
                  <a:spLocks noChangeArrowheads="1"/>
                </p:cNvSpPr>
                <p:nvPr/>
              </p:nvSpPr>
              <p:spPr bwMode="gray">
                <a:xfrm>
                  <a:off x="980" y="1412"/>
                  <a:ext cx="316" cy="316"/>
                </a:xfrm>
                <a:prstGeom prst="ellipse">
                  <a:avLst/>
                </a:prstGeom>
                <a:solidFill>
                  <a:srgbClr val="0099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" name="Oval 16"/>
                <p:cNvSpPr>
                  <a:spLocks noChangeArrowheads="1"/>
                </p:cNvSpPr>
                <p:nvPr/>
              </p:nvSpPr>
              <p:spPr bwMode="gray">
                <a:xfrm>
                  <a:off x="1028" y="1461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8" name="Text Box 17"/>
              <p:cNvSpPr txBox="1">
                <a:spLocks noChangeArrowheads="1"/>
              </p:cNvSpPr>
              <p:nvPr/>
            </p:nvSpPr>
            <p:spPr bwMode="gray">
              <a:xfrm>
                <a:off x="1228" y="1761"/>
                <a:ext cx="248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2400" b="1" dirty="0" smtClean="0">
                    <a:solidFill>
                      <a:srgbClr val="000000"/>
                    </a:solidFill>
                    <a:hlinkClick r:id="rId4" action="ppaction://hlinksldjump"/>
                  </a:rPr>
                  <a:t>О</a:t>
                </a:r>
                <a:endParaRPr lang="en-US" sz="2400" b="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" name="Group 43"/>
            <p:cNvGrpSpPr>
              <a:grpSpLocks/>
            </p:cNvGrpSpPr>
            <p:nvPr/>
          </p:nvGrpSpPr>
          <p:grpSpPr bwMode="auto">
            <a:xfrm>
              <a:off x="1289" y="2160"/>
              <a:ext cx="3703" cy="339"/>
              <a:chOff x="1289" y="2160"/>
              <a:chExt cx="3703" cy="339"/>
            </a:xfrm>
          </p:grpSpPr>
          <p:sp>
            <p:nvSpPr>
              <p:cNvPr id="29" name="AutoShape 18"/>
              <p:cNvSpPr>
                <a:spLocks noChangeArrowheads="1"/>
              </p:cNvSpPr>
              <p:nvPr/>
            </p:nvSpPr>
            <p:spPr bwMode="gray">
              <a:xfrm>
                <a:off x="1472" y="2160"/>
                <a:ext cx="3520" cy="334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rgbClr val="33CC33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0" name="Group 19"/>
              <p:cNvGrpSpPr>
                <a:grpSpLocks/>
              </p:cNvGrpSpPr>
              <p:nvPr/>
            </p:nvGrpSpPr>
            <p:grpSpPr bwMode="auto">
              <a:xfrm>
                <a:off x="1289" y="2183"/>
                <a:ext cx="316" cy="316"/>
                <a:chOff x="980" y="1412"/>
                <a:chExt cx="316" cy="316"/>
              </a:xfrm>
            </p:grpSpPr>
            <p:sp>
              <p:nvSpPr>
                <p:cNvPr id="33" name="Oval 20"/>
                <p:cNvSpPr>
                  <a:spLocks noChangeArrowheads="1"/>
                </p:cNvSpPr>
                <p:nvPr/>
              </p:nvSpPr>
              <p:spPr bwMode="gray">
                <a:xfrm>
                  <a:off x="980" y="1412"/>
                  <a:ext cx="316" cy="31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Oval 21"/>
                <p:cNvSpPr>
                  <a:spLocks noChangeArrowheads="1"/>
                </p:cNvSpPr>
                <p:nvPr/>
              </p:nvSpPr>
              <p:spPr bwMode="gray">
                <a:xfrm>
                  <a:off x="1028" y="1461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1" name="Text Box 22"/>
              <p:cNvSpPr txBox="1">
                <a:spLocks noChangeArrowheads="1"/>
              </p:cNvSpPr>
              <p:nvPr/>
            </p:nvSpPr>
            <p:spPr bwMode="gray">
              <a:xfrm>
                <a:off x="1335" y="2210"/>
                <a:ext cx="222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2400" b="1" dirty="0" smtClean="0">
                    <a:solidFill>
                      <a:srgbClr val="000000"/>
                    </a:solidFill>
                    <a:hlinkClick r:id="rId5" action="ppaction://hlinksldjump"/>
                  </a:rPr>
                  <a:t>У</a:t>
                </a:r>
                <a:endParaRPr lang="en-US" sz="2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Text Box 23"/>
              <p:cNvSpPr txBox="1">
                <a:spLocks noChangeArrowheads="1"/>
              </p:cNvSpPr>
              <p:nvPr/>
            </p:nvSpPr>
            <p:spPr bwMode="gray">
              <a:xfrm>
                <a:off x="1605" y="2214"/>
                <a:ext cx="812" cy="2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ru-RU" sz="2000" b="1" i="1" dirty="0" smtClean="0"/>
                  <a:t>учителей</a:t>
                </a:r>
                <a:endParaRPr lang="en-US" sz="2000" b="1" i="1" dirty="0"/>
              </a:p>
            </p:txBody>
          </p:sp>
        </p:grpSp>
        <p:grpSp>
          <p:nvGrpSpPr>
            <p:cNvPr id="15" name="Group 44"/>
            <p:cNvGrpSpPr>
              <a:grpSpLocks/>
            </p:cNvGrpSpPr>
            <p:nvPr/>
          </p:nvGrpSpPr>
          <p:grpSpPr bwMode="auto">
            <a:xfrm>
              <a:off x="1200" y="2634"/>
              <a:ext cx="3648" cy="340"/>
              <a:chOff x="1200" y="2634"/>
              <a:chExt cx="3648" cy="340"/>
            </a:xfrm>
          </p:grpSpPr>
          <p:sp>
            <p:nvSpPr>
              <p:cNvPr id="23" name="AutoShape 24"/>
              <p:cNvSpPr>
                <a:spLocks noChangeArrowheads="1"/>
              </p:cNvSpPr>
              <p:nvPr/>
            </p:nvSpPr>
            <p:spPr bwMode="gray">
              <a:xfrm>
                <a:off x="1417" y="2634"/>
                <a:ext cx="3431" cy="333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rgbClr val="0099FF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Text Box 25"/>
              <p:cNvSpPr txBox="1">
                <a:spLocks noChangeArrowheads="1"/>
              </p:cNvSpPr>
              <p:nvPr/>
            </p:nvSpPr>
            <p:spPr bwMode="gray">
              <a:xfrm>
                <a:off x="1536" y="2688"/>
                <a:ext cx="893" cy="2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ru-RU" sz="2000" b="1" i="1" dirty="0" smtClean="0"/>
                  <a:t>начальных</a:t>
                </a:r>
                <a:endParaRPr lang="en-US" sz="2000" b="1" i="1" dirty="0"/>
              </a:p>
            </p:txBody>
          </p:sp>
          <p:grpSp>
            <p:nvGrpSpPr>
              <p:cNvPr id="25" name="Group 26"/>
              <p:cNvGrpSpPr>
                <a:grpSpLocks/>
              </p:cNvGrpSpPr>
              <p:nvPr/>
            </p:nvGrpSpPr>
            <p:grpSpPr bwMode="auto">
              <a:xfrm>
                <a:off x="1200" y="2658"/>
                <a:ext cx="316" cy="316"/>
                <a:chOff x="980" y="1412"/>
                <a:chExt cx="316" cy="316"/>
              </a:xfrm>
            </p:grpSpPr>
            <p:sp>
              <p:nvSpPr>
                <p:cNvPr id="27" name="Oval 27"/>
                <p:cNvSpPr>
                  <a:spLocks noChangeArrowheads="1"/>
                </p:cNvSpPr>
                <p:nvPr/>
              </p:nvSpPr>
              <p:spPr bwMode="gray">
                <a:xfrm>
                  <a:off x="980" y="1412"/>
                  <a:ext cx="316" cy="316"/>
                </a:xfrm>
                <a:prstGeom prst="ellipse">
                  <a:avLst/>
                </a:prstGeom>
                <a:solidFill>
                  <a:srgbClr val="0099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Oval 28"/>
                <p:cNvSpPr>
                  <a:spLocks noChangeArrowheads="1"/>
                </p:cNvSpPr>
                <p:nvPr/>
              </p:nvSpPr>
              <p:spPr bwMode="gray">
                <a:xfrm>
                  <a:off x="1028" y="1461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6" name="Text Box 29"/>
              <p:cNvSpPr txBox="1">
                <a:spLocks noChangeArrowheads="1"/>
              </p:cNvSpPr>
              <p:nvPr/>
            </p:nvSpPr>
            <p:spPr bwMode="gray">
              <a:xfrm>
                <a:off x="1233" y="2688"/>
                <a:ext cx="239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2400" b="1" dirty="0" smtClean="0">
                    <a:solidFill>
                      <a:srgbClr val="000000"/>
                    </a:solidFill>
                    <a:hlinkClick r:id="rId6" action="ppaction://hlinksldjump"/>
                  </a:rPr>
                  <a:t>Н</a:t>
                </a:r>
                <a:endParaRPr lang="en-US" sz="2400" b="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6" name="Group 45"/>
            <p:cNvGrpSpPr>
              <a:grpSpLocks/>
            </p:cNvGrpSpPr>
            <p:nvPr/>
          </p:nvGrpSpPr>
          <p:grpSpPr bwMode="auto">
            <a:xfrm>
              <a:off x="921" y="3120"/>
              <a:ext cx="4119" cy="339"/>
              <a:chOff x="921" y="3120"/>
              <a:chExt cx="4119" cy="339"/>
            </a:xfrm>
          </p:grpSpPr>
          <p:sp>
            <p:nvSpPr>
              <p:cNvPr id="17" name="AutoShape 30"/>
              <p:cNvSpPr>
                <a:spLocks noChangeArrowheads="1"/>
              </p:cNvSpPr>
              <p:nvPr/>
            </p:nvSpPr>
            <p:spPr bwMode="gray">
              <a:xfrm>
                <a:off x="1104" y="3120"/>
                <a:ext cx="3936" cy="334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rgbClr val="33CC33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8" name="Group 31"/>
              <p:cNvGrpSpPr>
                <a:grpSpLocks/>
              </p:cNvGrpSpPr>
              <p:nvPr/>
            </p:nvGrpSpPr>
            <p:grpSpPr bwMode="auto">
              <a:xfrm>
                <a:off x="921" y="3143"/>
                <a:ext cx="316" cy="316"/>
                <a:chOff x="980" y="1412"/>
                <a:chExt cx="316" cy="316"/>
              </a:xfrm>
            </p:grpSpPr>
            <p:sp>
              <p:nvSpPr>
                <p:cNvPr id="21" name="Oval 32"/>
                <p:cNvSpPr>
                  <a:spLocks noChangeArrowheads="1"/>
                </p:cNvSpPr>
                <p:nvPr/>
              </p:nvSpPr>
              <p:spPr bwMode="gray">
                <a:xfrm>
                  <a:off x="980" y="1412"/>
                  <a:ext cx="316" cy="31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" name="Oval 33"/>
                <p:cNvSpPr>
                  <a:spLocks noChangeArrowheads="1"/>
                </p:cNvSpPr>
                <p:nvPr/>
              </p:nvSpPr>
              <p:spPr bwMode="gray">
                <a:xfrm>
                  <a:off x="1028" y="1461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9" name="Text Box 34"/>
              <p:cNvSpPr txBox="1">
                <a:spLocks noChangeArrowheads="1"/>
              </p:cNvSpPr>
              <p:nvPr/>
            </p:nvSpPr>
            <p:spPr bwMode="gray">
              <a:xfrm>
                <a:off x="950" y="3170"/>
                <a:ext cx="225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2400" b="1" dirty="0" smtClean="0">
                    <a:solidFill>
                      <a:srgbClr val="000000"/>
                    </a:solidFill>
                    <a:hlinkClick r:id="rId7" action="ppaction://hlinksldjump"/>
                  </a:rPr>
                  <a:t>К</a:t>
                </a:r>
                <a:endParaRPr lang="en-US" sz="2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Text Box 35"/>
              <p:cNvSpPr txBox="1">
                <a:spLocks noChangeArrowheads="1"/>
              </p:cNvSpPr>
              <p:nvPr/>
            </p:nvSpPr>
            <p:spPr bwMode="gray">
              <a:xfrm>
                <a:off x="1237" y="3174"/>
                <a:ext cx="662" cy="2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ru-RU" sz="2000" b="1" i="1" dirty="0" smtClean="0"/>
                  <a:t>классов</a:t>
                </a:r>
                <a:endParaRPr lang="en-US" sz="2000" b="1" i="1" dirty="0"/>
              </a:p>
            </p:txBody>
          </p:sp>
        </p:grpSp>
      </p:grpSp>
      <p:sp>
        <p:nvSpPr>
          <p:cNvPr id="47" name="TextBox 46"/>
          <p:cNvSpPr txBox="1"/>
          <p:nvPr/>
        </p:nvSpPr>
        <p:spPr>
          <a:xfrm>
            <a:off x="6027938" y="5513033"/>
            <a:ext cx="2938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Автор: Руководитель  РМО</a:t>
            </a:r>
          </a:p>
          <a:p>
            <a:pPr algn="r"/>
            <a:r>
              <a:rPr lang="ru-RU" b="1" dirty="0" smtClean="0"/>
              <a:t>Васильева Ирина Ивановна</a:t>
            </a:r>
          </a:p>
          <a:p>
            <a:endParaRPr lang="ru-RU" dirty="0"/>
          </a:p>
        </p:txBody>
      </p:sp>
      <p:pic>
        <p:nvPicPr>
          <p:cNvPr id="1026" name="Picture 2" descr="C:\Users\Анюточка\Desktop\Снимок11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9148" b="82019" l="10440" r="8434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82" t="10523" r="15176" b="17715"/>
          <a:stretch/>
        </p:blipFill>
        <p:spPr bwMode="auto">
          <a:xfrm>
            <a:off x="6295292" y="348841"/>
            <a:ext cx="2549770" cy="21668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Уровни реализации «исследовательской деятельности»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47744"/>
            <a:ext cx="6858000" cy="56578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79168" y="3877329"/>
            <a:ext cx="2379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Средний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06849" y="2753449"/>
            <a:ext cx="20898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Простой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47321" y="2753449"/>
            <a:ext cx="20898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Высокий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фото НГ, проект моя семья, береста и др\DCIM\100OLYMP\P10101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4248" y="409903"/>
            <a:ext cx="3358055" cy="309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4341" t="21491" r="22190" b="14821"/>
          <a:stretch>
            <a:fillRect/>
          </a:stretch>
        </p:blipFill>
        <p:spPr bwMode="auto">
          <a:xfrm>
            <a:off x="613955" y="450982"/>
            <a:ext cx="2886892" cy="3088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4" descr="D:\Мои документы\Мои рисунки\День науки 2016\DSC_07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30745" y="3793912"/>
            <a:ext cx="3942456" cy="26280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238" y="263769"/>
            <a:ext cx="888023" cy="101566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6000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endParaRPr lang="ru-RU" sz="6000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4995" y="592556"/>
            <a:ext cx="7535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Учитель обязательно должен быть широко </a:t>
            </a:r>
            <a:r>
              <a:rPr lang="ru-RU" sz="2400" b="1" u="sng" dirty="0" smtClean="0"/>
              <a:t>образованным</a:t>
            </a:r>
            <a:r>
              <a:rPr lang="ru-RU" sz="2400" b="1" dirty="0" smtClean="0"/>
              <a:t> и творческим человеком, ибо страсть к познанию может зажечь только тот, кто сам горит ею</a:t>
            </a:r>
            <a:endParaRPr lang="ru-RU" sz="2400" b="1" dirty="0"/>
          </a:p>
        </p:txBody>
      </p:sp>
      <p:sp>
        <p:nvSpPr>
          <p:cNvPr id="4" name="Круговая стрелка 28"/>
          <p:cNvSpPr/>
          <p:nvPr/>
        </p:nvSpPr>
        <p:spPr>
          <a:xfrm rot="1550535">
            <a:off x="7183267" y="2021582"/>
            <a:ext cx="1047008" cy="908110"/>
          </a:xfrm>
          <a:custGeom>
            <a:avLst/>
            <a:gdLst>
              <a:gd name="connsiteX0" fmla="*/ 1785762 w 3173424"/>
              <a:gd name="connsiteY0" fmla="*/ 129117 h 3357390"/>
              <a:gd name="connsiteX1" fmla="*/ 2976612 w 3173424"/>
              <a:gd name="connsiteY1" fmla="*/ 1163802 h 3357390"/>
              <a:gd name="connsiteX2" fmla="*/ 3088367 w 3173424"/>
              <a:gd name="connsiteY2" fmla="*/ 1152836 h 3357390"/>
              <a:gd name="connsiteX3" fmla="*/ 2958003 w 3173424"/>
              <a:gd name="connsiteY3" fmla="*/ 1544180 h 3357390"/>
              <a:gd name="connsiteX4" fmla="*/ 2671097 w 3173424"/>
              <a:gd name="connsiteY4" fmla="*/ 1193768 h 3357390"/>
              <a:gd name="connsiteX5" fmla="*/ 2782518 w 3173424"/>
              <a:gd name="connsiteY5" fmla="*/ 1182838 h 3357390"/>
              <a:gd name="connsiteX6" fmla="*/ 1761580 w 3173424"/>
              <a:gd name="connsiteY6" fmla="*/ 317359 h 3357390"/>
              <a:gd name="connsiteX7" fmla="*/ 1785762 w 3173424"/>
              <a:gd name="connsiteY7" fmla="*/ 129117 h 3357390"/>
              <a:gd name="connsiteX0" fmla="*/ 56133 w 1358738"/>
              <a:gd name="connsiteY0" fmla="*/ 0 h 1415063"/>
              <a:gd name="connsiteX1" fmla="*/ 1246983 w 1358738"/>
              <a:gd name="connsiteY1" fmla="*/ 1034685 h 1415063"/>
              <a:gd name="connsiteX2" fmla="*/ 1358738 w 1358738"/>
              <a:gd name="connsiteY2" fmla="*/ 1023719 h 1415063"/>
              <a:gd name="connsiteX3" fmla="*/ 1228374 w 1358738"/>
              <a:gd name="connsiteY3" fmla="*/ 1415063 h 1415063"/>
              <a:gd name="connsiteX4" fmla="*/ 941468 w 1358738"/>
              <a:gd name="connsiteY4" fmla="*/ 1064651 h 1415063"/>
              <a:gd name="connsiteX5" fmla="*/ 1052889 w 1358738"/>
              <a:gd name="connsiteY5" fmla="*/ 1053721 h 1415063"/>
              <a:gd name="connsiteX6" fmla="*/ 0 w 1358738"/>
              <a:gd name="connsiteY6" fmla="*/ 30105 h 1415063"/>
              <a:gd name="connsiteX7" fmla="*/ 56133 w 1358738"/>
              <a:gd name="connsiteY7" fmla="*/ 0 h 1415063"/>
              <a:gd name="connsiteX0" fmla="*/ 7791 w 1310396"/>
              <a:gd name="connsiteY0" fmla="*/ 0 h 1415063"/>
              <a:gd name="connsiteX1" fmla="*/ 1198641 w 1310396"/>
              <a:gd name="connsiteY1" fmla="*/ 1034685 h 1415063"/>
              <a:gd name="connsiteX2" fmla="*/ 1310396 w 1310396"/>
              <a:gd name="connsiteY2" fmla="*/ 1023719 h 1415063"/>
              <a:gd name="connsiteX3" fmla="*/ 1180032 w 1310396"/>
              <a:gd name="connsiteY3" fmla="*/ 1415063 h 1415063"/>
              <a:gd name="connsiteX4" fmla="*/ 893126 w 1310396"/>
              <a:gd name="connsiteY4" fmla="*/ 1064651 h 1415063"/>
              <a:gd name="connsiteX5" fmla="*/ 1004547 w 1310396"/>
              <a:gd name="connsiteY5" fmla="*/ 1053721 h 1415063"/>
              <a:gd name="connsiteX6" fmla="*/ 0 w 1310396"/>
              <a:gd name="connsiteY6" fmla="*/ 6087 h 1415063"/>
              <a:gd name="connsiteX7" fmla="*/ 7791 w 1310396"/>
              <a:gd name="connsiteY7" fmla="*/ 0 h 141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0396" h="1415063">
                <a:moveTo>
                  <a:pt x="7791" y="0"/>
                </a:moveTo>
                <a:cubicBezTo>
                  <a:pt x="556279" y="79536"/>
                  <a:pt x="1016390" y="479309"/>
                  <a:pt x="1198641" y="1034685"/>
                </a:cubicBezTo>
                <a:lnTo>
                  <a:pt x="1310396" y="1023719"/>
                </a:lnTo>
                <a:lnTo>
                  <a:pt x="1180032" y="1415063"/>
                </a:lnTo>
                <a:lnTo>
                  <a:pt x="893126" y="1064651"/>
                </a:lnTo>
                <a:lnTo>
                  <a:pt x="1004547" y="1053721"/>
                </a:lnTo>
                <a:cubicBezTo>
                  <a:pt x="836337" y="587773"/>
                  <a:pt x="461809" y="74225"/>
                  <a:pt x="0" y="6087"/>
                </a:cubicBezTo>
                <a:lnTo>
                  <a:pt x="7791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Круговая стрелка 28"/>
          <p:cNvSpPr/>
          <p:nvPr/>
        </p:nvSpPr>
        <p:spPr>
          <a:xfrm rot="2032809">
            <a:off x="4321187" y="1994303"/>
            <a:ext cx="1086066" cy="945023"/>
          </a:xfrm>
          <a:custGeom>
            <a:avLst/>
            <a:gdLst>
              <a:gd name="connsiteX0" fmla="*/ 1785762 w 3173424"/>
              <a:gd name="connsiteY0" fmla="*/ 129117 h 3357390"/>
              <a:gd name="connsiteX1" fmla="*/ 2976612 w 3173424"/>
              <a:gd name="connsiteY1" fmla="*/ 1163802 h 3357390"/>
              <a:gd name="connsiteX2" fmla="*/ 3088367 w 3173424"/>
              <a:gd name="connsiteY2" fmla="*/ 1152836 h 3357390"/>
              <a:gd name="connsiteX3" fmla="*/ 2958003 w 3173424"/>
              <a:gd name="connsiteY3" fmla="*/ 1544180 h 3357390"/>
              <a:gd name="connsiteX4" fmla="*/ 2671097 w 3173424"/>
              <a:gd name="connsiteY4" fmla="*/ 1193768 h 3357390"/>
              <a:gd name="connsiteX5" fmla="*/ 2782518 w 3173424"/>
              <a:gd name="connsiteY5" fmla="*/ 1182838 h 3357390"/>
              <a:gd name="connsiteX6" fmla="*/ 1761580 w 3173424"/>
              <a:gd name="connsiteY6" fmla="*/ 317359 h 3357390"/>
              <a:gd name="connsiteX7" fmla="*/ 1785762 w 3173424"/>
              <a:gd name="connsiteY7" fmla="*/ 129117 h 3357390"/>
              <a:gd name="connsiteX0" fmla="*/ 56133 w 1358738"/>
              <a:gd name="connsiteY0" fmla="*/ 0 h 1415063"/>
              <a:gd name="connsiteX1" fmla="*/ 1246983 w 1358738"/>
              <a:gd name="connsiteY1" fmla="*/ 1034685 h 1415063"/>
              <a:gd name="connsiteX2" fmla="*/ 1358738 w 1358738"/>
              <a:gd name="connsiteY2" fmla="*/ 1023719 h 1415063"/>
              <a:gd name="connsiteX3" fmla="*/ 1228374 w 1358738"/>
              <a:gd name="connsiteY3" fmla="*/ 1415063 h 1415063"/>
              <a:gd name="connsiteX4" fmla="*/ 941468 w 1358738"/>
              <a:gd name="connsiteY4" fmla="*/ 1064651 h 1415063"/>
              <a:gd name="connsiteX5" fmla="*/ 1052889 w 1358738"/>
              <a:gd name="connsiteY5" fmla="*/ 1053721 h 1415063"/>
              <a:gd name="connsiteX6" fmla="*/ 0 w 1358738"/>
              <a:gd name="connsiteY6" fmla="*/ 30105 h 1415063"/>
              <a:gd name="connsiteX7" fmla="*/ 56133 w 1358738"/>
              <a:gd name="connsiteY7" fmla="*/ 0 h 1415063"/>
              <a:gd name="connsiteX0" fmla="*/ 7791 w 1310396"/>
              <a:gd name="connsiteY0" fmla="*/ 0 h 1415063"/>
              <a:gd name="connsiteX1" fmla="*/ 1198641 w 1310396"/>
              <a:gd name="connsiteY1" fmla="*/ 1034685 h 1415063"/>
              <a:gd name="connsiteX2" fmla="*/ 1310396 w 1310396"/>
              <a:gd name="connsiteY2" fmla="*/ 1023719 h 1415063"/>
              <a:gd name="connsiteX3" fmla="*/ 1180032 w 1310396"/>
              <a:gd name="connsiteY3" fmla="*/ 1415063 h 1415063"/>
              <a:gd name="connsiteX4" fmla="*/ 893126 w 1310396"/>
              <a:gd name="connsiteY4" fmla="*/ 1064651 h 1415063"/>
              <a:gd name="connsiteX5" fmla="*/ 1004547 w 1310396"/>
              <a:gd name="connsiteY5" fmla="*/ 1053721 h 1415063"/>
              <a:gd name="connsiteX6" fmla="*/ 0 w 1310396"/>
              <a:gd name="connsiteY6" fmla="*/ 6087 h 1415063"/>
              <a:gd name="connsiteX7" fmla="*/ 7791 w 1310396"/>
              <a:gd name="connsiteY7" fmla="*/ 0 h 141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0396" h="1415063">
                <a:moveTo>
                  <a:pt x="7791" y="0"/>
                </a:moveTo>
                <a:cubicBezTo>
                  <a:pt x="556279" y="79536"/>
                  <a:pt x="1016390" y="479309"/>
                  <a:pt x="1198641" y="1034685"/>
                </a:cubicBezTo>
                <a:lnTo>
                  <a:pt x="1310396" y="1023719"/>
                </a:lnTo>
                <a:lnTo>
                  <a:pt x="1180032" y="1415063"/>
                </a:lnTo>
                <a:lnTo>
                  <a:pt x="893126" y="1064651"/>
                </a:lnTo>
                <a:lnTo>
                  <a:pt x="1004547" y="1053721"/>
                </a:lnTo>
                <a:cubicBezTo>
                  <a:pt x="836337" y="587773"/>
                  <a:pt x="461809" y="74225"/>
                  <a:pt x="0" y="6087"/>
                </a:cubicBezTo>
                <a:lnTo>
                  <a:pt x="7791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Круговая стрелка 28"/>
          <p:cNvSpPr/>
          <p:nvPr/>
        </p:nvSpPr>
        <p:spPr>
          <a:xfrm rot="1777291">
            <a:off x="1484254" y="2040118"/>
            <a:ext cx="1111667" cy="853393"/>
          </a:xfrm>
          <a:custGeom>
            <a:avLst/>
            <a:gdLst>
              <a:gd name="connsiteX0" fmla="*/ 1785762 w 3173424"/>
              <a:gd name="connsiteY0" fmla="*/ 129117 h 3357390"/>
              <a:gd name="connsiteX1" fmla="*/ 2976612 w 3173424"/>
              <a:gd name="connsiteY1" fmla="*/ 1163802 h 3357390"/>
              <a:gd name="connsiteX2" fmla="*/ 3088367 w 3173424"/>
              <a:gd name="connsiteY2" fmla="*/ 1152836 h 3357390"/>
              <a:gd name="connsiteX3" fmla="*/ 2958003 w 3173424"/>
              <a:gd name="connsiteY3" fmla="*/ 1544180 h 3357390"/>
              <a:gd name="connsiteX4" fmla="*/ 2671097 w 3173424"/>
              <a:gd name="connsiteY4" fmla="*/ 1193768 h 3357390"/>
              <a:gd name="connsiteX5" fmla="*/ 2782518 w 3173424"/>
              <a:gd name="connsiteY5" fmla="*/ 1182838 h 3357390"/>
              <a:gd name="connsiteX6" fmla="*/ 1761580 w 3173424"/>
              <a:gd name="connsiteY6" fmla="*/ 317359 h 3357390"/>
              <a:gd name="connsiteX7" fmla="*/ 1785762 w 3173424"/>
              <a:gd name="connsiteY7" fmla="*/ 129117 h 3357390"/>
              <a:gd name="connsiteX0" fmla="*/ 56133 w 1358738"/>
              <a:gd name="connsiteY0" fmla="*/ 0 h 1415063"/>
              <a:gd name="connsiteX1" fmla="*/ 1246983 w 1358738"/>
              <a:gd name="connsiteY1" fmla="*/ 1034685 h 1415063"/>
              <a:gd name="connsiteX2" fmla="*/ 1358738 w 1358738"/>
              <a:gd name="connsiteY2" fmla="*/ 1023719 h 1415063"/>
              <a:gd name="connsiteX3" fmla="*/ 1228374 w 1358738"/>
              <a:gd name="connsiteY3" fmla="*/ 1415063 h 1415063"/>
              <a:gd name="connsiteX4" fmla="*/ 941468 w 1358738"/>
              <a:gd name="connsiteY4" fmla="*/ 1064651 h 1415063"/>
              <a:gd name="connsiteX5" fmla="*/ 1052889 w 1358738"/>
              <a:gd name="connsiteY5" fmla="*/ 1053721 h 1415063"/>
              <a:gd name="connsiteX6" fmla="*/ 0 w 1358738"/>
              <a:gd name="connsiteY6" fmla="*/ 30105 h 1415063"/>
              <a:gd name="connsiteX7" fmla="*/ 56133 w 1358738"/>
              <a:gd name="connsiteY7" fmla="*/ 0 h 1415063"/>
              <a:gd name="connsiteX0" fmla="*/ 7791 w 1310396"/>
              <a:gd name="connsiteY0" fmla="*/ 0 h 1415063"/>
              <a:gd name="connsiteX1" fmla="*/ 1198641 w 1310396"/>
              <a:gd name="connsiteY1" fmla="*/ 1034685 h 1415063"/>
              <a:gd name="connsiteX2" fmla="*/ 1310396 w 1310396"/>
              <a:gd name="connsiteY2" fmla="*/ 1023719 h 1415063"/>
              <a:gd name="connsiteX3" fmla="*/ 1180032 w 1310396"/>
              <a:gd name="connsiteY3" fmla="*/ 1415063 h 1415063"/>
              <a:gd name="connsiteX4" fmla="*/ 893126 w 1310396"/>
              <a:gd name="connsiteY4" fmla="*/ 1064651 h 1415063"/>
              <a:gd name="connsiteX5" fmla="*/ 1004547 w 1310396"/>
              <a:gd name="connsiteY5" fmla="*/ 1053721 h 1415063"/>
              <a:gd name="connsiteX6" fmla="*/ 0 w 1310396"/>
              <a:gd name="connsiteY6" fmla="*/ 6087 h 1415063"/>
              <a:gd name="connsiteX7" fmla="*/ 7791 w 1310396"/>
              <a:gd name="connsiteY7" fmla="*/ 0 h 141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0396" h="1415063">
                <a:moveTo>
                  <a:pt x="7791" y="0"/>
                </a:moveTo>
                <a:cubicBezTo>
                  <a:pt x="556279" y="79536"/>
                  <a:pt x="1016390" y="479309"/>
                  <a:pt x="1198641" y="1034685"/>
                </a:cubicBezTo>
                <a:lnTo>
                  <a:pt x="1310396" y="1023719"/>
                </a:lnTo>
                <a:lnTo>
                  <a:pt x="1180032" y="1415063"/>
                </a:lnTo>
                <a:lnTo>
                  <a:pt x="893126" y="1064651"/>
                </a:lnTo>
                <a:lnTo>
                  <a:pt x="1004547" y="1053721"/>
                </a:lnTo>
                <a:cubicBezTo>
                  <a:pt x="836337" y="587773"/>
                  <a:pt x="461809" y="74225"/>
                  <a:pt x="0" y="6087"/>
                </a:cubicBezTo>
                <a:lnTo>
                  <a:pt x="7791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7" name="Group 69"/>
          <p:cNvGrpSpPr/>
          <p:nvPr/>
        </p:nvGrpSpPr>
        <p:grpSpPr>
          <a:xfrm>
            <a:off x="622045" y="3127130"/>
            <a:ext cx="2382730" cy="3613303"/>
            <a:chOff x="671486" y="1214422"/>
            <a:chExt cx="1828812" cy="1981214"/>
          </a:xfrm>
        </p:grpSpPr>
        <p:sp>
          <p:nvSpPr>
            <p:cNvPr id="8" name="Round Diagonal Corner Rectangle 70"/>
            <p:cNvSpPr/>
            <p:nvPr/>
          </p:nvSpPr>
          <p:spPr>
            <a:xfrm>
              <a:off x="671486" y="1214422"/>
              <a:ext cx="1828812" cy="1981214"/>
            </a:xfrm>
            <a:prstGeom prst="round2DiagRect">
              <a:avLst>
                <a:gd name="adj1" fmla="val 21111"/>
                <a:gd name="adj2" fmla="val 0"/>
              </a:avLst>
            </a:prstGeom>
            <a:gradFill>
              <a:gsLst>
                <a:gs pos="100000">
                  <a:srgbClr val="0070C0"/>
                </a:gs>
                <a:gs pos="0">
                  <a:srgbClr val="4EE7FC"/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 Diagonal Corner Rectangle 71"/>
            <p:cNvSpPr/>
            <p:nvPr/>
          </p:nvSpPr>
          <p:spPr>
            <a:xfrm>
              <a:off x="714347" y="1257284"/>
              <a:ext cx="1732099" cy="1876441"/>
            </a:xfrm>
            <a:prstGeom prst="round2DiagRect">
              <a:avLst>
                <a:gd name="adj1" fmla="val 21111"/>
                <a:gd name="adj2" fmla="val 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69"/>
          <p:cNvGrpSpPr/>
          <p:nvPr/>
        </p:nvGrpSpPr>
        <p:grpSpPr>
          <a:xfrm>
            <a:off x="3495840" y="3112479"/>
            <a:ext cx="2382730" cy="3627954"/>
            <a:chOff x="671486" y="1214422"/>
            <a:chExt cx="1828812" cy="1981214"/>
          </a:xfrm>
        </p:grpSpPr>
        <p:sp>
          <p:nvSpPr>
            <p:cNvPr id="11" name="Round Diagonal Corner Rectangle 70"/>
            <p:cNvSpPr/>
            <p:nvPr/>
          </p:nvSpPr>
          <p:spPr>
            <a:xfrm>
              <a:off x="671486" y="1214422"/>
              <a:ext cx="1828812" cy="1981214"/>
            </a:xfrm>
            <a:prstGeom prst="round2DiagRect">
              <a:avLst>
                <a:gd name="adj1" fmla="val 21111"/>
                <a:gd name="adj2" fmla="val 0"/>
              </a:avLst>
            </a:prstGeom>
            <a:gradFill>
              <a:gsLst>
                <a:gs pos="100000">
                  <a:srgbClr val="0070C0"/>
                </a:gs>
                <a:gs pos="0">
                  <a:srgbClr val="4EE7FC"/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ound Diagonal Corner Rectangle 71"/>
            <p:cNvSpPr/>
            <p:nvPr/>
          </p:nvSpPr>
          <p:spPr>
            <a:xfrm>
              <a:off x="714347" y="1257284"/>
              <a:ext cx="1732099" cy="1876441"/>
            </a:xfrm>
            <a:prstGeom prst="round2DiagRect">
              <a:avLst>
                <a:gd name="adj1" fmla="val 21111"/>
                <a:gd name="adj2" fmla="val 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69"/>
          <p:cNvGrpSpPr/>
          <p:nvPr/>
        </p:nvGrpSpPr>
        <p:grpSpPr>
          <a:xfrm>
            <a:off x="6139543" y="3079390"/>
            <a:ext cx="2793631" cy="3661043"/>
            <a:chOff x="671486" y="1214422"/>
            <a:chExt cx="1828812" cy="1981214"/>
          </a:xfrm>
        </p:grpSpPr>
        <p:sp>
          <p:nvSpPr>
            <p:cNvPr id="14" name="Round Diagonal Corner Rectangle 70"/>
            <p:cNvSpPr/>
            <p:nvPr/>
          </p:nvSpPr>
          <p:spPr>
            <a:xfrm>
              <a:off x="671486" y="1214422"/>
              <a:ext cx="1828812" cy="1981214"/>
            </a:xfrm>
            <a:prstGeom prst="round2DiagRect">
              <a:avLst>
                <a:gd name="adj1" fmla="val 21111"/>
                <a:gd name="adj2" fmla="val 0"/>
              </a:avLst>
            </a:prstGeom>
            <a:gradFill>
              <a:gsLst>
                <a:gs pos="100000">
                  <a:srgbClr val="0070C0"/>
                </a:gs>
                <a:gs pos="0">
                  <a:srgbClr val="4EE7FC"/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 Diagonal Corner Rectangle 71"/>
            <p:cNvSpPr/>
            <p:nvPr/>
          </p:nvSpPr>
          <p:spPr>
            <a:xfrm>
              <a:off x="714347" y="1257284"/>
              <a:ext cx="1732099" cy="1876441"/>
            </a:xfrm>
            <a:prstGeom prst="round2DiagRect">
              <a:avLst>
                <a:gd name="adj1" fmla="val 21111"/>
                <a:gd name="adj2" fmla="val 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77888" y="3281597"/>
            <a:ext cx="2256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/>
              <a:t>Обучение</a:t>
            </a:r>
            <a:endParaRPr lang="ru-RU" sz="1600" b="1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3488680" y="3271366"/>
            <a:ext cx="2319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/>
              <a:t>Опыт</a:t>
            </a:r>
            <a:endParaRPr lang="ru-RU" sz="1600" b="1" u="sng" dirty="0"/>
          </a:p>
        </p:txBody>
      </p:sp>
      <p:sp>
        <p:nvSpPr>
          <p:cNvPr id="18" name="TextBox 17"/>
          <p:cNvSpPr txBox="1"/>
          <p:nvPr/>
        </p:nvSpPr>
        <p:spPr>
          <a:xfrm>
            <a:off x="6368943" y="3102795"/>
            <a:ext cx="2481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/>
              <a:t>Организация внеурочной деятельности</a:t>
            </a:r>
            <a:endParaRPr lang="ru-RU" sz="1600" b="1" u="sng" dirty="0"/>
          </a:p>
        </p:txBody>
      </p:sp>
      <p:sp>
        <p:nvSpPr>
          <p:cNvPr id="19" name="TextBox 18"/>
          <p:cNvSpPr txBox="1"/>
          <p:nvPr/>
        </p:nvSpPr>
        <p:spPr>
          <a:xfrm>
            <a:off x="622045" y="3662593"/>
            <a:ext cx="225672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1.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 Рабочие программы</a:t>
            </a:r>
          </a:p>
          <a:p>
            <a:r>
              <a:rPr lang="ru-RU" sz="1400" dirty="0" smtClean="0"/>
              <a:t>2. </a:t>
            </a:r>
            <a:r>
              <a:rPr lang="ru-RU" sz="1400" dirty="0" smtClean="0">
                <a:hlinkClick r:id="rId2" action="ppaction://hlinkpres?slideindex=1&amp;slidetitle="/>
              </a:rPr>
              <a:t>Работа педагога-психолога с родителями в рамках преемственности «детский сад - школа»</a:t>
            </a:r>
            <a:endParaRPr lang="ru-RU" sz="1400" dirty="0" smtClean="0"/>
          </a:p>
          <a:p>
            <a:r>
              <a:rPr lang="ru-RU" sz="1400" dirty="0" smtClean="0"/>
              <a:t>3. </a:t>
            </a:r>
            <a:r>
              <a:rPr lang="ru-RU" sz="1400" dirty="0" smtClean="0">
                <a:hlinkClick r:id="rId3" action="ppaction://hlinkpres?slideindex=1&amp;slidetitle="/>
              </a:rPr>
              <a:t>Взаимодействие с родителями, как одна из форм осуществления преемственности дошкольного и начального образования в рамках реализации ФГОС</a:t>
            </a:r>
            <a:endParaRPr lang="ru-RU" sz="1400" dirty="0"/>
          </a:p>
          <a:p>
            <a:pPr marL="342900" indent="-342900">
              <a:buAutoNum type="arabicPeriod"/>
            </a:pPr>
            <a:endParaRPr lang="ru-RU" sz="14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3598128" y="3687570"/>
            <a:ext cx="22320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1.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ПНПО</a:t>
            </a:r>
          </a:p>
          <a:p>
            <a:r>
              <a:rPr lang="ru-RU" sz="1400" dirty="0" smtClean="0"/>
              <a:t>2. </a:t>
            </a:r>
            <a:r>
              <a:rPr lang="ru-RU" sz="1400" dirty="0" smtClean="0">
                <a:hlinkClick r:id="rId4" action="ppaction://hlinkfile"/>
              </a:rPr>
              <a:t>Награждены грамотами Министерства образования РФ</a:t>
            </a:r>
            <a:endParaRPr lang="ru-RU" sz="1400" dirty="0" smtClean="0"/>
          </a:p>
          <a:p>
            <a:r>
              <a:rPr lang="ru-RU" sz="1400" dirty="0" smtClean="0"/>
              <a:t>3.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Делятся опытом на МО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39543" y="3607518"/>
            <a:ext cx="27113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1. </a:t>
            </a:r>
            <a:r>
              <a:rPr lang="ru-RU" sz="1400" dirty="0" smtClean="0">
                <a:hlinkClick r:id="rId5" action="ppaction://hlinkpres?slideindex=1&amp;slidetitle="/>
              </a:rPr>
              <a:t>Программа «Фавор» </a:t>
            </a:r>
            <a:endParaRPr lang="ru-RU" sz="1400" dirty="0" smtClean="0"/>
          </a:p>
          <a:p>
            <a:r>
              <a:rPr lang="ru-RU" sz="1400" dirty="0" smtClean="0"/>
              <a:t>2. </a:t>
            </a:r>
            <a:r>
              <a:rPr lang="ru-RU" sz="1400" dirty="0" smtClean="0">
                <a:hlinkClick r:id="rId6" action="ppaction://hlinkpres?slideindex=1&amp;slidetitle="/>
              </a:rPr>
              <a:t>Программа «Дорогою добра»</a:t>
            </a:r>
            <a:endParaRPr lang="ru-RU" sz="1400" dirty="0" smtClean="0"/>
          </a:p>
          <a:p>
            <a:r>
              <a:rPr lang="ru-RU" sz="1400" dirty="0" smtClean="0"/>
              <a:t>3. </a:t>
            </a:r>
            <a:r>
              <a:rPr lang="ru-RU" sz="1400" dirty="0" smtClean="0">
                <a:hlinkClick r:id="rId7" action="ppaction://hlinkpres?slideindex=1&amp;slidetitle="/>
              </a:rPr>
              <a:t>Эстетическое воспитание младших школьников средствами народного декоративно-прикладного искусства</a:t>
            </a:r>
            <a:endParaRPr lang="ru-RU" sz="1400" dirty="0" smtClean="0"/>
          </a:p>
          <a:p>
            <a:r>
              <a:rPr lang="ru-RU" sz="1400" dirty="0" smtClean="0"/>
              <a:t>4. </a:t>
            </a:r>
            <a:r>
              <a:rPr lang="ru-RU" sz="1400" dirty="0" smtClean="0">
                <a:hlinkClick r:id="rId8" action="ppaction://hlinkpres?slideindex=1&amp;slidetitle="/>
              </a:rPr>
              <a:t>Проект «Волшебный мир сказки»</a:t>
            </a:r>
            <a:endParaRPr lang="ru-RU" sz="1400" dirty="0" smtClean="0"/>
          </a:p>
          <a:p>
            <a:r>
              <a:rPr lang="ru-RU" sz="1400" dirty="0" smtClean="0"/>
              <a:t>5. </a:t>
            </a:r>
            <a:r>
              <a:rPr lang="ru-RU" sz="1400" dirty="0" err="1" smtClean="0">
                <a:hlinkClick r:id="rId9" action="ppaction://hlinkpres?slideindex=1&amp;slidetitle="/>
              </a:rPr>
              <a:t>Тенишевские</a:t>
            </a:r>
            <a:r>
              <a:rPr lang="ru-RU" sz="1400" dirty="0" smtClean="0">
                <a:hlinkClick r:id="rId9" action="ppaction://hlinkpres?slideindex=1&amp;slidetitle="/>
              </a:rPr>
              <a:t> ремесла</a:t>
            </a:r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</p:txBody>
      </p:sp>
      <p:pic>
        <p:nvPicPr>
          <p:cNvPr id="23" name="Picture 2" descr="C:\Users\Анюточка\Desktop\Снимок11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9148" b="82019" l="10440" r="8434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82" t="10523" r="15176" b="17715"/>
          <a:stretch/>
        </p:blipFill>
        <p:spPr bwMode="auto">
          <a:xfrm>
            <a:off x="7798966" y="89554"/>
            <a:ext cx="1134208" cy="963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8809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2800" dirty="0" smtClean="0"/>
              <a:t>Программа </a:t>
            </a:r>
            <a:r>
              <a:rPr lang="ru-RU" altLang="ru-RU" sz="2800" b="1" dirty="0" smtClean="0"/>
              <a:t>«Школа будущего первоклассника»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50" y="1568450"/>
            <a:ext cx="1918795" cy="1537357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FontTx/>
              <a:buNone/>
            </a:pPr>
            <a:r>
              <a:rPr lang="ru-RU" altLang="ru-RU" sz="2400" b="1" dirty="0" smtClean="0"/>
              <a:t> </a:t>
            </a:r>
          </a:p>
          <a:p>
            <a:pPr marL="0" indent="0" algn="just">
              <a:spcBef>
                <a:spcPts val="0"/>
              </a:spcBef>
              <a:buFontTx/>
              <a:buNone/>
            </a:pPr>
            <a:r>
              <a:rPr lang="ru-RU" altLang="ru-RU" sz="2400" dirty="0" smtClean="0"/>
              <a:t>   </a:t>
            </a:r>
            <a:endParaRPr lang="ru-RU" dirty="0"/>
          </a:p>
        </p:txBody>
      </p:sp>
      <p:pic>
        <p:nvPicPr>
          <p:cNvPr id="4" name="Picture 6" descr="H:\напеч\фото\Image8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4988" y="3957145"/>
            <a:ext cx="3097212" cy="226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D:\ наши фотографии\март 16\DSC079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155" y="3925614"/>
            <a:ext cx="3066162" cy="241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1\Desktop\фото 1 класс\DSC068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902" y="1340069"/>
            <a:ext cx="3166743" cy="2538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9258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71450" y="365126"/>
            <a:ext cx="897255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МБДОУ  д/с «КЛЕВЕРОК»  МБО ГНЕЗДОВСКАЯ СШ</a:t>
            </a:r>
            <a:endParaRPr lang="ru-RU" sz="2400" dirty="0"/>
          </a:p>
        </p:txBody>
      </p:sp>
      <p:pic>
        <p:nvPicPr>
          <p:cNvPr id="4" name="Picture 2" descr="C:\Documents and Settings\Admin\Рабочий стол\фото\1 класс 2015-16\Мы - артисты\В детском сад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405" y="1572234"/>
            <a:ext cx="3505745" cy="2629308"/>
          </a:xfrm>
          <a:prstGeom prst="rect">
            <a:avLst/>
          </a:prstGeom>
          <a:noFill/>
        </p:spPr>
      </p:pic>
      <p:pic>
        <p:nvPicPr>
          <p:cNvPr id="5" name="Picture 2" descr="C:\Documents and Settings\Admin\Рабочий стол\фото\1 класс 2015-16\Мы - артисты\DSC013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5299" y="3248930"/>
            <a:ext cx="4439739" cy="2955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734" t="20893" r="19080" b="16607"/>
          <a:stretch>
            <a:fillRect/>
          </a:stretch>
        </p:blipFill>
        <p:spPr bwMode="auto">
          <a:xfrm>
            <a:off x="0" y="220718"/>
            <a:ext cx="9144000" cy="6637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G:\DSC06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766" y="685799"/>
            <a:ext cx="3561808" cy="2671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Ирина\Desktop\Фото\100_35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857250"/>
            <a:ext cx="3495675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9" descr="C:\Users\Борунова\AppData\Local\Microsoft\Windows\Temporary Internet Files\Content.Word\100_59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5951" y="3784147"/>
            <a:ext cx="3752850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Спортивно-оздоровительное направление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latin typeface="Arial" pitchFamily="34" charset="0"/>
                <a:cs typeface="Arial" pitchFamily="34" charset="0"/>
              </a:rPr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400" b="1" i="1" smtClean="0"/>
              <a:t>Программа «Уроки </a:t>
            </a:r>
            <a:r>
              <a:rPr lang="ru-RU" sz="2400" b="1" i="1" dirty="0" smtClean="0"/>
              <a:t>Здоровья»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1265" name="Picture 1" descr="D:\ФОТО\Азбука здоровья. фото\DSC00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5060" y="1387367"/>
            <a:ext cx="2953106" cy="2017986"/>
          </a:xfrm>
          <a:prstGeom prst="rect">
            <a:avLst/>
          </a:prstGeom>
          <a:noFill/>
        </p:spPr>
      </p:pic>
      <p:pic>
        <p:nvPicPr>
          <p:cNvPr id="11266" name="Picture 2" descr="D:\ФОТО\Азбука здоровья. фото\DSC007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" y="3272790"/>
            <a:ext cx="3350873" cy="2513155"/>
          </a:xfrm>
          <a:prstGeom prst="rect">
            <a:avLst/>
          </a:prstGeom>
          <a:noFill/>
        </p:spPr>
      </p:pic>
      <p:pic>
        <p:nvPicPr>
          <p:cNvPr id="6" name="Рисунок 5" descr="H:\для школьного диска\Лыжи\DSC0089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5060" y="3804154"/>
            <a:ext cx="2995448" cy="2207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Духовно </a:t>
            </a:r>
            <a:r>
              <a:rPr lang="ru-RU" sz="2800" b="1" dirty="0" smtClean="0"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нравственное направление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600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2524" y="1067979"/>
            <a:ext cx="7886700" cy="1740535"/>
          </a:xfrm>
        </p:spPr>
        <p:txBody>
          <a:bodyPr/>
          <a:lstStyle/>
          <a:p>
            <a:pPr marL="0" lvl="0" indent="0"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b="1" i="1" dirty="0" smtClean="0">
                <a:ea typeface="Calibri" pitchFamily="34" charset="0"/>
                <a:cs typeface="Times New Roman" pitchFamily="18" charset="0"/>
              </a:rPr>
              <a:t>Программа внеурочной деятельности </a:t>
            </a:r>
          </a:p>
          <a:p>
            <a:pPr marL="0" lvl="0" indent="0"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b="1" i="1" dirty="0" smtClean="0">
                <a:ea typeface="Calibri" pitchFamily="34" charset="0"/>
                <a:cs typeface="Times New Roman" pitchFamily="18" charset="0"/>
              </a:rPr>
              <a:t>по духовно-нравственному воспитанию</a:t>
            </a:r>
          </a:p>
          <a:p>
            <a:pPr marL="0" lvl="0" indent="0"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b="1" i="1" dirty="0" smtClean="0">
                <a:ea typeface="Calibri" pitchFamily="34" charset="0"/>
                <a:cs typeface="Times New Roman" pitchFamily="18" charset="0"/>
              </a:rPr>
              <a:t>«Дорогою добра»</a:t>
            </a:r>
          </a:p>
          <a:p>
            <a:pPr>
              <a:buNone/>
            </a:pPr>
            <a:endParaRPr lang="ru-RU" b="1" i="1" dirty="0"/>
          </a:p>
        </p:txBody>
      </p:sp>
      <p:pic>
        <p:nvPicPr>
          <p:cNvPr id="4" name="Picture 2" descr="C:\Users\User\Videos\акция скворечник\IMG_0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56756">
            <a:off x="705052" y="2907256"/>
            <a:ext cx="3699965" cy="2774974"/>
          </a:xfrm>
          <a:prstGeom prst="rect">
            <a:avLst/>
          </a:prstGeom>
          <a:noFill/>
        </p:spPr>
      </p:pic>
      <p:pic>
        <p:nvPicPr>
          <p:cNvPr id="5" name="Picture 2" descr="C:\Users\User\Videos\Надежда Павловна фото\100_17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0194" y="3490422"/>
            <a:ext cx="3640237" cy="2496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0455" y="375648"/>
            <a:ext cx="7886700" cy="891449"/>
          </a:xfrm>
        </p:spPr>
        <p:txBody>
          <a:bodyPr>
            <a:normAutofit fontScale="92500"/>
          </a:bodyPr>
          <a:lstStyle/>
          <a:p>
            <a:pPr algn="ctr">
              <a:lnSpc>
                <a:spcPct val="80000"/>
              </a:lnSpc>
              <a:buNone/>
              <a:defRPr/>
            </a:pPr>
            <a:r>
              <a:rPr lang="ru-RU" sz="2800" b="1" dirty="0" smtClean="0"/>
              <a:t>Программа «Фавор» по духовно-нравственному воспитанию детей младшего школьного возраста</a:t>
            </a:r>
          </a:p>
          <a:p>
            <a:endParaRPr lang="ru-RU" dirty="0"/>
          </a:p>
        </p:txBody>
      </p:sp>
      <p:pic>
        <p:nvPicPr>
          <p:cNvPr id="4" name="Picture 7" descr="сканирование0034"/>
          <p:cNvPicPr>
            <a:picLocks noChangeAspect="1" noChangeArrowheads="1"/>
          </p:cNvPicPr>
          <p:nvPr/>
        </p:nvPicPr>
        <p:blipFill rotWithShape="1">
          <a:blip r:embed="rId2" cstate="print"/>
          <a:srcRect l="1888" t="7696"/>
          <a:stretch/>
        </p:blipFill>
        <p:spPr>
          <a:xfrm>
            <a:off x="187461" y="1208927"/>
            <a:ext cx="4038600" cy="2548209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639" t="2534"/>
          <a:stretch>
            <a:fillRect/>
          </a:stretch>
        </p:blipFill>
        <p:spPr>
          <a:xfrm>
            <a:off x="1083764" y="4033655"/>
            <a:ext cx="4060825" cy="2684463"/>
          </a:xfrm>
          <a:prstGeom prst="rect">
            <a:avLst/>
          </a:prstGeom>
          <a:noFill/>
        </p:spPr>
      </p:pic>
      <p:pic>
        <p:nvPicPr>
          <p:cNvPr id="6" name="Picture 2" descr="J:\ОЛЯ\Печерская школа . НОВОЕ\ЛИЧНЫЕ ДОКУМЕНТЫ\Личное портфолио\ДИПЛО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973139" y="1054282"/>
            <a:ext cx="2286000" cy="3124200"/>
          </a:xfrm>
          <a:prstGeom prst="rect">
            <a:avLst/>
          </a:prstGeom>
          <a:noFill/>
        </p:spPr>
      </p:pic>
      <p:pic>
        <p:nvPicPr>
          <p:cNvPr id="7" name="Picture 3" descr="J:\ОЛЯ\Печерская школа . НОВОЕ\ЛИЧНЫЕ ДОКУМЕНТЫ\Личное портфолио\сканирование0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659880" y="3387634"/>
            <a:ext cx="227330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756" y="1746798"/>
            <a:ext cx="2902115" cy="4351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083268" y="2112579"/>
            <a:ext cx="4351283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Cambria" panose="02040503050406030204" pitchFamily="18" charset="0"/>
                <a:ea typeface="Batang" panose="02030600000101010101" pitchFamily="18" charset="-127"/>
              </a:rPr>
              <a:t>Руководитель РМО:</a:t>
            </a:r>
            <a:br>
              <a:rPr lang="ru-RU" sz="2400" dirty="0" smtClean="0">
                <a:latin typeface="Cambria" panose="02040503050406030204" pitchFamily="18" charset="0"/>
                <a:ea typeface="Batang" panose="02030600000101010101" pitchFamily="18" charset="-127"/>
              </a:rPr>
            </a:br>
            <a:r>
              <a:rPr lang="ru-RU" sz="2400" dirty="0" smtClean="0">
                <a:latin typeface="Cambria" panose="02040503050406030204" pitchFamily="18" charset="0"/>
                <a:ea typeface="Batang" panose="02030600000101010101" pitchFamily="18" charset="-127"/>
              </a:rPr>
              <a:t>Васильева Ирина Ивановна</a:t>
            </a:r>
            <a:br>
              <a:rPr lang="ru-RU" sz="2400" dirty="0" smtClean="0">
                <a:latin typeface="Cambria" panose="02040503050406030204" pitchFamily="18" charset="0"/>
                <a:ea typeface="Batang" panose="02030600000101010101" pitchFamily="18" charset="-127"/>
              </a:rPr>
            </a:br>
            <a:r>
              <a:rPr lang="ru-RU" sz="2400" dirty="0" smtClean="0">
                <a:latin typeface="Cambria" panose="02040503050406030204" pitchFamily="18" charset="0"/>
                <a:ea typeface="Batang" panose="02030600000101010101" pitchFamily="18" charset="-127"/>
              </a:rPr>
              <a:t>Образование - высшее</a:t>
            </a:r>
            <a:br>
              <a:rPr lang="ru-RU" sz="2400" dirty="0" smtClean="0">
                <a:latin typeface="Cambria" panose="02040503050406030204" pitchFamily="18" charset="0"/>
                <a:ea typeface="Batang" panose="02030600000101010101" pitchFamily="18" charset="-127"/>
              </a:rPr>
            </a:br>
            <a:r>
              <a:rPr lang="ru-RU" sz="2400" dirty="0" smtClean="0">
                <a:latin typeface="Cambria" panose="02040503050406030204" pitchFamily="18" charset="0"/>
                <a:ea typeface="Batang" panose="02030600000101010101" pitchFamily="18" charset="-127"/>
              </a:rPr>
              <a:t>Категория - высшая</a:t>
            </a:r>
            <a:br>
              <a:rPr lang="ru-RU" sz="2400" dirty="0" smtClean="0">
                <a:latin typeface="Cambria" panose="02040503050406030204" pitchFamily="18" charset="0"/>
                <a:ea typeface="Batang" panose="02030600000101010101" pitchFamily="18" charset="-127"/>
              </a:rPr>
            </a:br>
            <a:r>
              <a:rPr lang="ru-RU" sz="2400" dirty="0" smtClean="0">
                <a:latin typeface="Cambria" panose="02040503050406030204" pitchFamily="18" charset="0"/>
                <a:ea typeface="Batang" panose="02030600000101010101" pitchFamily="18" charset="-127"/>
              </a:rPr>
              <a:t>Педагогический</a:t>
            </a:r>
            <a:br>
              <a:rPr lang="ru-RU" sz="2400" dirty="0" smtClean="0">
                <a:latin typeface="Cambria" panose="02040503050406030204" pitchFamily="18" charset="0"/>
                <a:ea typeface="Batang" panose="02030600000101010101" pitchFamily="18" charset="-127"/>
              </a:rPr>
            </a:br>
            <a:r>
              <a:rPr lang="ru-RU" sz="2400" dirty="0" smtClean="0">
                <a:latin typeface="Cambria" panose="02040503050406030204" pitchFamily="18" charset="0"/>
                <a:ea typeface="Batang" panose="02030600000101010101" pitchFamily="18" charset="-127"/>
              </a:rPr>
              <a:t>стаж - с 1983 года</a:t>
            </a:r>
          </a:p>
          <a:p>
            <a:r>
              <a:rPr lang="ru-RU" sz="2400" dirty="0" smtClean="0">
                <a:latin typeface="Cambria" panose="02040503050406030204" pitchFamily="18" charset="0"/>
                <a:ea typeface="Batang" panose="02030600000101010101" pitchFamily="18" charset="-127"/>
              </a:rPr>
              <a:t>Учитель начальных классов </a:t>
            </a:r>
            <a:r>
              <a:rPr lang="ru-RU" sz="2400" dirty="0" err="1" smtClean="0">
                <a:latin typeface="Cambria" panose="02040503050406030204" pitchFamily="18" charset="0"/>
                <a:ea typeface="Batang" panose="02030600000101010101" pitchFamily="18" charset="-127"/>
              </a:rPr>
              <a:t>Кощинской</a:t>
            </a:r>
            <a:r>
              <a:rPr lang="ru-RU" sz="2400" dirty="0" smtClean="0">
                <a:latin typeface="Cambria" panose="02040503050406030204" pitchFamily="18" charset="0"/>
                <a:ea typeface="Batang" panose="02030600000101010101" pitchFamily="18" charset="-127"/>
              </a:rPr>
              <a:t> средней школы</a:t>
            </a:r>
            <a:endParaRPr lang="en-US" sz="2400" dirty="0" smtClean="0">
              <a:latin typeface="Cambria" panose="02040503050406030204" pitchFamily="18" charset="0"/>
              <a:ea typeface="Batang" panose="02030600000101010101" pitchFamily="18" charset="-127"/>
            </a:endParaRPr>
          </a:p>
          <a:p>
            <a:endParaRPr lang="ru-RU" sz="2400" dirty="0" smtClean="0">
              <a:latin typeface="Cambria" panose="02040503050406030204" pitchFamily="18" charset="0"/>
              <a:ea typeface="Batang" panose="02030600000101010101" pitchFamily="18" charset="-127"/>
            </a:endParaRPr>
          </a:p>
          <a:p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Batang" panose="02030600000101010101" pitchFamily="18" charset="-127"/>
              </a:rPr>
              <a:t>VasiljevaII@yandex.ru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ru-RU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Общеинтеллектуальное</a:t>
            </a: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направление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600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i="1" dirty="0" smtClean="0"/>
              <a:t>«Занимательный русский язык»</a:t>
            </a:r>
          </a:p>
          <a:p>
            <a:r>
              <a:rPr lang="ru-RU" sz="2400" b="1" i="1" dirty="0" smtClean="0"/>
              <a:t>«Занимательная математика»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875" y="3116643"/>
            <a:ext cx="2696426" cy="20223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11" y="3028950"/>
            <a:ext cx="1918766" cy="34111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873" y="2736833"/>
            <a:ext cx="2462515" cy="34111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550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806" y="288926"/>
            <a:ext cx="7886700" cy="1325563"/>
          </a:xfrm>
        </p:spPr>
        <p:txBody>
          <a:bodyPr/>
          <a:lstStyle/>
          <a:p>
            <a:pPr lvl="0" algn="ctr"/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Общекультурное направление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600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1260" y="1056549"/>
            <a:ext cx="7886700" cy="1152706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latin typeface="Georgia" pitchFamily="18" charset="0"/>
                <a:cs typeface="Times New Roman" pitchFamily="18" charset="0"/>
              </a:rPr>
              <a:t>Эстетическое воспитание младших школьников средствами народного декоративно-прикладного искусства</a:t>
            </a: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Picture 10" descr="F:\1 класс\Новая папка\100OLYMP\P1010294.JPG"/>
          <p:cNvPicPr>
            <a:picLocks noChangeAspect="1" noChangeArrowheads="1"/>
          </p:cNvPicPr>
          <p:nvPr/>
        </p:nvPicPr>
        <p:blipFill rotWithShape="1">
          <a:blip r:embed="rId2" cstate="print"/>
          <a:srcRect l="8063" t="10545" b="5333"/>
          <a:stretch/>
        </p:blipFill>
        <p:spPr bwMode="auto">
          <a:xfrm rot="422712">
            <a:off x="4304673" y="3069594"/>
            <a:ext cx="3865613" cy="243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F:\1 класс\Новая папка\100OLYMP\P1010032.JPG"/>
          <p:cNvPicPr>
            <a:picLocks noChangeAspect="1" noChangeArrowheads="1"/>
          </p:cNvPicPr>
          <p:nvPr/>
        </p:nvPicPr>
        <p:blipFill rotWithShape="1">
          <a:blip r:embed="rId3" cstate="print"/>
          <a:srcRect l="12863" b="7623"/>
          <a:stretch/>
        </p:blipFill>
        <p:spPr bwMode="auto">
          <a:xfrm rot="21133169">
            <a:off x="681342" y="2599847"/>
            <a:ext cx="3371783" cy="278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r"/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Социальное направление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600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07149" y="1101762"/>
            <a:ext cx="5759088" cy="65631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err="1" smtClean="0"/>
              <a:t>Тенишевские</a:t>
            </a:r>
            <a:r>
              <a:rPr lang="ru-RU" sz="2400" b="1" dirty="0" smtClean="0"/>
              <a:t> ремесла</a:t>
            </a:r>
            <a:endParaRPr lang="ru-RU" sz="2400" b="1" dirty="0"/>
          </a:p>
        </p:txBody>
      </p:sp>
      <p:pic>
        <p:nvPicPr>
          <p:cNvPr id="4" name="Содержимое 3" descr="http://i40.fastpic.ru/big/2012/0807/c1/41adb0d72da0dd9fb67dc85fa90ab5c1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518" y="638918"/>
            <a:ext cx="2231082" cy="25837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2" descr="D:\фотографии\духовно-нравственное воспитание\праздник ремесел\праздник ремесе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1594" y="1854540"/>
            <a:ext cx="3741580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D:\фотографии\духовно-нравственное воспитание\праздник ремесел\P10300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0059" y="3639136"/>
            <a:ext cx="2794802" cy="2580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4409"/>
            <a:ext cx="7886700" cy="1325563"/>
          </a:xfrm>
        </p:spPr>
        <p:txBody>
          <a:bodyPr/>
          <a:lstStyle/>
          <a:p>
            <a:pPr algn="ctr"/>
            <a:r>
              <a:rPr lang="ru-RU" sz="3600" b="1" i="1" dirty="0" smtClean="0"/>
              <a:t> </a:t>
            </a:r>
            <a:r>
              <a:rPr lang="ru-RU" sz="2800" b="1" dirty="0" smtClean="0"/>
              <a:t>«Волшебный мир сказки»</a:t>
            </a:r>
            <a:endParaRPr lang="ru-RU" sz="2800" dirty="0"/>
          </a:p>
        </p:txBody>
      </p:sp>
      <p:pic>
        <p:nvPicPr>
          <p:cNvPr id="4" name="Picture 2" descr="S6303560"/>
          <p:cNvPicPr>
            <a:picLocks noChangeAspect="1" noChangeArrowheads="1"/>
          </p:cNvPicPr>
          <p:nvPr/>
        </p:nvPicPr>
        <p:blipFill>
          <a:blip r:embed="rId2" cstate="print"/>
          <a:srcRect b="12057"/>
          <a:stretch>
            <a:fillRect/>
          </a:stretch>
        </p:blipFill>
        <p:spPr bwMode="auto">
          <a:xfrm>
            <a:off x="376344" y="1679336"/>
            <a:ext cx="3700356" cy="45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Начальные классы\Фото\Посвящение в читатели\S630299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074" y="2220685"/>
            <a:ext cx="3788020" cy="312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238" y="263769"/>
            <a:ext cx="888023" cy="101566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6000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endParaRPr lang="ru-RU" sz="6000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847" y="3338754"/>
            <a:ext cx="45590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Успех – единственный источник внутренних сил ребенка, рождающих энергию для преодоления трудностей, желания учиться</a:t>
            </a:r>
            <a:endParaRPr lang="ru-RU" sz="2400" b="1" dirty="0"/>
          </a:p>
        </p:txBody>
      </p:sp>
      <p:sp>
        <p:nvSpPr>
          <p:cNvPr id="6" name="Круговая стрелка 28"/>
          <p:cNvSpPr/>
          <p:nvPr/>
        </p:nvSpPr>
        <p:spPr>
          <a:xfrm rot="3459894" flipV="1">
            <a:off x="4367493" y="4229207"/>
            <a:ext cx="1313272" cy="1104721"/>
          </a:xfrm>
          <a:custGeom>
            <a:avLst/>
            <a:gdLst>
              <a:gd name="connsiteX0" fmla="*/ 1785762 w 3173424"/>
              <a:gd name="connsiteY0" fmla="*/ 129117 h 3357390"/>
              <a:gd name="connsiteX1" fmla="*/ 2976612 w 3173424"/>
              <a:gd name="connsiteY1" fmla="*/ 1163802 h 3357390"/>
              <a:gd name="connsiteX2" fmla="*/ 3088367 w 3173424"/>
              <a:gd name="connsiteY2" fmla="*/ 1152836 h 3357390"/>
              <a:gd name="connsiteX3" fmla="*/ 2958003 w 3173424"/>
              <a:gd name="connsiteY3" fmla="*/ 1544180 h 3357390"/>
              <a:gd name="connsiteX4" fmla="*/ 2671097 w 3173424"/>
              <a:gd name="connsiteY4" fmla="*/ 1193768 h 3357390"/>
              <a:gd name="connsiteX5" fmla="*/ 2782518 w 3173424"/>
              <a:gd name="connsiteY5" fmla="*/ 1182838 h 3357390"/>
              <a:gd name="connsiteX6" fmla="*/ 1761580 w 3173424"/>
              <a:gd name="connsiteY6" fmla="*/ 317359 h 3357390"/>
              <a:gd name="connsiteX7" fmla="*/ 1785762 w 3173424"/>
              <a:gd name="connsiteY7" fmla="*/ 129117 h 3357390"/>
              <a:gd name="connsiteX0" fmla="*/ 56133 w 1358738"/>
              <a:gd name="connsiteY0" fmla="*/ 0 h 1415063"/>
              <a:gd name="connsiteX1" fmla="*/ 1246983 w 1358738"/>
              <a:gd name="connsiteY1" fmla="*/ 1034685 h 1415063"/>
              <a:gd name="connsiteX2" fmla="*/ 1358738 w 1358738"/>
              <a:gd name="connsiteY2" fmla="*/ 1023719 h 1415063"/>
              <a:gd name="connsiteX3" fmla="*/ 1228374 w 1358738"/>
              <a:gd name="connsiteY3" fmla="*/ 1415063 h 1415063"/>
              <a:gd name="connsiteX4" fmla="*/ 941468 w 1358738"/>
              <a:gd name="connsiteY4" fmla="*/ 1064651 h 1415063"/>
              <a:gd name="connsiteX5" fmla="*/ 1052889 w 1358738"/>
              <a:gd name="connsiteY5" fmla="*/ 1053721 h 1415063"/>
              <a:gd name="connsiteX6" fmla="*/ 0 w 1358738"/>
              <a:gd name="connsiteY6" fmla="*/ 30105 h 1415063"/>
              <a:gd name="connsiteX7" fmla="*/ 56133 w 1358738"/>
              <a:gd name="connsiteY7" fmla="*/ 0 h 1415063"/>
              <a:gd name="connsiteX0" fmla="*/ 7791 w 1310396"/>
              <a:gd name="connsiteY0" fmla="*/ 0 h 1415063"/>
              <a:gd name="connsiteX1" fmla="*/ 1198641 w 1310396"/>
              <a:gd name="connsiteY1" fmla="*/ 1034685 h 1415063"/>
              <a:gd name="connsiteX2" fmla="*/ 1310396 w 1310396"/>
              <a:gd name="connsiteY2" fmla="*/ 1023719 h 1415063"/>
              <a:gd name="connsiteX3" fmla="*/ 1180032 w 1310396"/>
              <a:gd name="connsiteY3" fmla="*/ 1415063 h 1415063"/>
              <a:gd name="connsiteX4" fmla="*/ 893126 w 1310396"/>
              <a:gd name="connsiteY4" fmla="*/ 1064651 h 1415063"/>
              <a:gd name="connsiteX5" fmla="*/ 1004547 w 1310396"/>
              <a:gd name="connsiteY5" fmla="*/ 1053721 h 1415063"/>
              <a:gd name="connsiteX6" fmla="*/ 0 w 1310396"/>
              <a:gd name="connsiteY6" fmla="*/ 6087 h 1415063"/>
              <a:gd name="connsiteX7" fmla="*/ 7791 w 1310396"/>
              <a:gd name="connsiteY7" fmla="*/ 0 h 141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0396" h="1415063">
                <a:moveTo>
                  <a:pt x="7791" y="0"/>
                </a:moveTo>
                <a:cubicBezTo>
                  <a:pt x="556279" y="79536"/>
                  <a:pt x="1016390" y="479309"/>
                  <a:pt x="1198641" y="1034685"/>
                </a:cubicBezTo>
                <a:lnTo>
                  <a:pt x="1310396" y="1023719"/>
                </a:lnTo>
                <a:lnTo>
                  <a:pt x="1180032" y="1415063"/>
                </a:lnTo>
                <a:lnTo>
                  <a:pt x="893126" y="1064651"/>
                </a:lnTo>
                <a:lnTo>
                  <a:pt x="1004547" y="1053721"/>
                </a:lnTo>
                <a:cubicBezTo>
                  <a:pt x="836337" y="587773"/>
                  <a:pt x="461809" y="74225"/>
                  <a:pt x="0" y="6087"/>
                </a:cubicBezTo>
                <a:lnTo>
                  <a:pt x="7791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>
              <a:rot lat="0" lon="212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7" name="Group 69"/>
          <p:cNvGrpSpPr/>
          <p:nvPr/>
        </p:nvGrpSpPr>
        <p:grpSpPr>
          <a:xfrm>
            <a:off x="5812971" y="2677885"/>
            <a:ext cx="2911502" cy="3592285"/>
            <a:chOff x="671486" y="1214422"/>
            <a:chExt cx="1828812" cy="1981214"/>
          </a:xfrm>
        </p:grpSpPr>
        <p:sp>
          <p:nvSpPr>
            <p:cNvPr id="8" name="Round Diagonal Corner Rectangle 70"/>
            <p:cNvSpPr/>
            <p:nvPr/>
          </p:nvSpPr>
          <p:spPr>
            <a:xfrm>
              <a:off x="671486" y="1214422"/>
              <a:ext cx="1828812" cy="1981214"/>
            </a:xfrm>
            <a:prstGeom prst="round2DiagRect">
              <a:avLst>
                <a:gd name="adj1" fmla="val 21111"/>
                <a:gd name="adj2" fmla="val 0"/>
              </a:avLst>
            </a:prstGeom>
            <a:gradFill>
              <a:gsLst>
                <a:gs pos="100000">
                  <a:srgbClr val="0070C0"/>
                </a:gs>
                <a:gs pos="0">
                  <a:srgbClr val="4EE7FC"/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 Diagonal Corner Rectangle 71"/>
            <p:cNvSpPr/>
            <p:nvPr/>
          </p:nvSpPr>
          <p:spPr>
            <a:xfrm>
              <a:off x="714347" y="1257284"/>
              <a:ext cx="1732099" cy="1876441"/>
            </a:xfrm>
            <a:prstGeom prst="round2DiagRect">
              <a:avLst>
                <a:gd name="adj1" fmla="val 21111"/>
                <a:gd name="adj2" fmla="val 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943600" y="2873831"/>
            <a:ext cx="279393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 smtClean="0"/>
              <a:t>УСПЕХ</a:t>
            </a:r>
          </a:p>
          <a:p>
            <a:r>
              <a:rPr lang="ru-RU" sz="1400" dirty="0" smtClean="0"/>
              <a:t>1</a:t>
            </a:r>
            <a:r>
              <a:rPr lang="ru-RU" sz="1400" u="sng" dirty="0" smtClean="0">
                <a:solidFill>
                  <a:srgbClr val="0070C0"/>
                </a:solidFill>
              </a:rPr>
              <a:t>. </a:t>
            </a:r>
            <a:r>
              <a:rPr lang="ru-RU" sz="1400" u="sng" dirty="0" smtClean="0">
                <a:solidFill>
                  <a:srgbClr val="0070C0"/>
                </a:solidFill>
                <a:hlinkClick r:id="rId2" action="ppaction://hlinkfile"/>
              </a:rPr>
              <a:t>Учителя победители</a:t>
            </a:r>
            <a:r>
              <a:rPr lang="ru-RU" sz="1400" u="sng" dirty="0" smtClean="0">
                <a:solidFill>
                  <a:srgbClr val="0070C0"/>
                </a:solidFill>
              </a:rPr>
              <a:t> конкурсов пед. мастерства</a:t>
            </a:r>
          </a:p>
          <a:p>
            <a:r>
              <a:rPr lang="ru-RU" sz="1400" dirty="0" smtClean="0"/>
              <a:t>2. </a:t>
            </a:r>
            <a:r>
              <a:rPr lang="ru-RU" sz="1400" u="sng" dirty="0" smtClean="0">
                <a:solidFill>
                  <a:srgbClr val="0070C0"/>
                </a:solidFill>
                <a:hlinkClick r:id="rId3" action="ppaction://hlinkfile"/>
              </a:rPr>
              <a:t>Ученики победители</a:t>
            </a:r>
            <a:r>
              <a:rPr lang="ru-RU" sz="1400" u="sng" dirty="0" smtClean="0">
                <a:solidFill>
                  <a:srgbClr val="0070C0"/>
                </a:solidFill>
              </a:rPr>
              <a:t> в конкурсах различного уровня</a:t>
            </a:r>
          </a:p>
          <a:p>
            <a:r>
              <a:rPr lang="ru-RU" sz="1400" dirty="0" smtClean="0"/>
              <a:t>3.  </a:t>
            </a:r>
            <a:r>
              <a:rPr lang="ru-RU" sz="1400" dirty="0" smtClean="0">
                <a:hlinkClick r:id="rId4" action="ppaction://hlinkpres?slideindex=1&amp;slidetitle="/>
              </a:rPr>
              <a:t>Педагогический мониторинг сформированности УУД в начальной школе </a:t>
            </a:r>
            <a:endParaRPr lang="ru-RU" sz="1400" dirty="0" smtClean="0"/>
          </a:p>
          <a:p>
            <a:r>
              <a:rPr lang="ru-RU" sz="1400" dirty="0" smtClean="0"/>
              <a:t>4. </a:t>
            </a:r>
            <a:r>
              <a:rPr lang="ru-RU" sz="1400" dirty="0" smtClean="0">
                <a:hlinkClick r:id="rId5" action="ppaction://hlinkpres?slideindex=1&amp;slidetitle="/>
              </a:rPr>
              <a:t>Психологический мониторинг </a:t>
            </a:r>
            <a:r>
              <a:rPr lang="ru-RU" sz="1400" dirty="0">
                <a:hlinkClick r:id="rId5" action="ppaction://hlinkpres?slideindex=1&amp;slidetitle="/>
              </a:rPr>
              <a:t>сформированности УУД в </a:t>
            </a:r>
            <a:r>
              <a:rPr lang="ru-RU" sz="1400" dirty="0" smtClean="0">
                <a:hlinkClick r:id="rId5" action="ppaction://hlinkpres?slideindex=1&amp;slidetitle="/>
              </a:rPr>
              <a:t>начальной </a:t>
            </a:r>
            <a:r>
              <a:rPr lang="ru-RU" sz="1400" dirty="0">
                <a:hlinkClick r:id="rId5" action="ppaction://hlinkpres?slideindex=1&amp;slidetitle="/>
              </a:rPr>
              <a:t>школе </a:t>
            </a:r>
            <a:endParaRPr lang="ru-RU" sz="1400" dirty="0"/>
          </a:p>
          <a:p>
            <a:r>
              <a:rPr lang="ru-RU" sz="1400" dirty="0" smtClean="0"/>
              <a:t>5. </a:t>
            </a:r>
            <a:r>
              <a:rPr lang="ru-RU" sz="1400" dirty="0" smtClean="0">
                <a:hlinkClick r:id="rId6" action="ppaction://hlinkpres?slideindex=1&amp;slidetitle="/>
              </a:rPr>
              <a:t>Работа с одаренными детьми</a:t>
            </a:r>
            <a:endParaRPr lang="ru-RU" sz="1400" dirty="0" smtClean="0"/>
          </a:p>
          <a:p>
            <a:r>
              <a:rPr lang="ru-RU" sz="1400" dirty="0" smtClean="0"/>
              <a:t>6. </a:t>
            </a:r>
            <a:r>
              <a:rPr lang="ru-RU" sz="1400" dirty="0" smtClean="0">
                <a:hlinkClick r:id="rId7" action="ppaction://hlinkpres?slideindex=1&amp;slidetitle="/>
              </a:rPr>
              <a:t>«Портфолио» как инструмент мониторинга достижений учащихся</a:t>
            </a:r>
            <a:endParaRPr lang="ru-RU" sz="1400" dirty="0" smtClean="0"/>
          </a:p>
        </p:txBody>
      </p:sp>
      <p:sp>
        <p:nvSpPr>
          <p:cNvPr id="22" name="Freeform 3"/>
          <p:cNvSpPr>
            <a:spLocks/>
          </p:cNvSpPr>
          <p:nvPr/>
        </p:nvSpPr>
        <p:spPr bwMode="gray">
          <a:xfrm rot="15738097" flipV="1">
            <a:off x="4113866" y="1213570"/>
            <a:ext cx="493280" cy="1893947"/>
          </a:xfrm>
          <a:custGeom>
            <a:avLst/>
            <a:gdLst>
              <a:gd name="T0" fmla="*/ 451 w 501"/>
              <a:gd name="T1" fmla="*/ 1158 h 1198"/>
              <a:gd name="T2" fmla="*/ 359 w 501"/>
              <a:gd name="T3" fmla="*/ 1072 h 1198"/>
              <a:gd name="T4" fmla="*/ 281 w 501"/>
              <a:gd name="T5" fmla="*/ 983 h 1198"/>
              <a:gd name="T6" fmla="*/ 217 w 501"/>
              <a:gd name="T7" fmla="*/ 896 h 1198"/>
              <a:gd name="T8" fmla="*/ 167 w 501"/>
              <a:gd name="T9" fmla="*/ 814 h 1198"/>
              <a:gd name="T10" fmla="*/ 129 w 501"/>
              <a:gd name="T11" fmla="*/ 743 h 1198"/>
              <a:gd name="T12" fmla="*/ 105 w 501"/>
              <a:gd name="T13" fmla="*/ 689 h 1198"/>
              <a:gd name="T14" fmla="*/ 92 w 501"/>
              <a:gd name="T15" fmla="*/ 654 h 1198"/>
              <a:gd name="T16" fmla="*/ 56 w 501"/>
              <a:gd name="T17" fmla="*/ 518 h 1198"/>
              <a:gd name="T18" fmla="*/ 39 w 501"/>
              <a:gd name="T19" fmla="*/ 396 h 1198"/>
              <a:gd name="T20" fmla="*/ 36 w 501"/>
              <a:gd name="T21" fmla="*/ 294 h 1198"/>
              <a:gd name="T22" fmla="*/ 41 w 501"/>
              <a:gd name="T23" fmla="*/ 212 h 1198"/>
              <a:gd name="T24" fmla="*/ 52 w 501"/>
              <a:gd name="T25" fmla="*/ 151 h 1198"/>
              <a:gd name="T26" fmla="*/ 61 w 501"/>
              <a:gd name="T27" fmla="*/ 114 h 1198"/>
              <a:gd name="T28" fmla="*/ 66 w 501"/>
              <a:gd name="T29" fmla="*/ 101 h 1198"/>
              <a:gd name="T30" fmla="*/ 241 w 501"/>
              <a:gd name="T31" fmla="*/ 0 h 1198"/>
              <a:gd name="T32" fmla="*/ 230 w 501"/>
              <a:gd name="T33" fmla="*/ 200 h 1198"/>
              <a:gd name="T34" fmla="*/ 226 w 501"/>
              <a:gd name="T35" fmla="*/ 208 h 1198"/>
              <a:gd name="T36" fmla="*/ 216 w 501"/>
              <a:gd name="T37" fmla="*/ 231 h 1198"/>
              <a:gd name="T38" fmla="*/ 203 w 501"/>
              <a:gd name="T39" fmla="*/ 272 h 1198"/>
              <a:gd name="T40" fmla="*/ 192 w 501"/>
              <a:gd name="T41" fmla="*/ 332 h 1198"/>
              <a:gd name="T42" fmla="*/ 187 w 501"/>
              <a:gd name="T43" fmla="*/ 413 h 1198"/>
              <a:gd name="T44" fmla="*/ 191 w 501"/>
              <a:gd name="T45" fmla="*/ 516 h 1198"/>
              <a:gd name="T46" fmla="*/ 209 w 501"/>
              <a:gd name="T47" fmla="*/ 638 h 1198"/>
              <a:gd name="T48" fmla="*/ 239 w 501"/>
              <a:gd name="T49" fmla="*/ 751 h 1198"/>
              <a:gd name="T50" fmla="*/ 278 w 501"/>
              <a:gd name="T51" fmla="*/ 854 h 1198"/>
              <a:gd name="T52" fmla="*/ 323 w 501"/>
              <a:gd name="T53" fmla="*/ 946 h 1198"/>
              <a:gd name="T54" fmla="*/ 369 w 501"/>
              <a:gd name="T55" fmla="*/ 1025 h 1198"/>
              <a:gd name="T56" fmla="*/ 414 w 501"/>
              <a:gd name="T57" fmla="*/ 1091 h 1198"/>
              <a:gd name="T58" fmla="*/ 453 w 501"/>
              <a:gd name="T59" fmla="*/ 1142 h 1198"/>
              <a:gd name="T60" fmla="*/ 483 w 501"/>
              <a:gd name="T61" fmla="*/ 1178 h 1198"/>
              <a:gd name="T62" fmla="*/ 500 w 501"/>
              <a:gd name="T63" fmla="*/ 1196 h 1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01" h="1198">
                <a:moveTo>
                  <a:pt x="501" y="1198"/>
                </a:moveTo>
                <a:lnTo>
                  <a:pt x="451" y="1158"/>
                </a:lnTo>
                <a:lnTo>
                  <a:pt x="403" y="1115"/>
                </a:lnTo>
                <a:lnTo>
                  <a:pt x="359" y="1072"/>
                </a:lnTo>
                <a:lnTo>
                  <a:pt x="318" y="1027"/>
                </a:lnTo>
                <a:lnTo>
                  <a:pt x="281" y="983"/>
                </a:lnTo>
                <a:lnTo>
                  <a:pt x="248" y="938"/>
                </a:lnTo>
                <a:lnTo>
                  <a:pt x="217" y="896"/>
                </a:lnTo>
                <a:lnTo>
                  <a:pt x="190" y="853"/>
                </a:lnTo>
                <a:lnTo>
                  <a:pt x="167" y="814"/>
                </a:lnTo>
                <a:lnTo>
                  <a:pt x="147" y="777"/>
                </a:lnTo>
                <a:lnTo>
                  <a:pt x="129" y="743"/>
                </a:lnTo>
                <a:lnTo>
                  <a:pt x="115" y="714"/>
                </a:lnTo>
                <a:lnTo>
                  <a:pt x="105" y="689"/>
                </a:lnTo>
                <a:lnTo>
                  <a:pt x="97" y="669"/>
                </a:lnTo>
                <a:lnTo>
                  <a:pt x="92" y="654"/>
                </a:lnTo>
                <a:lnTo>
                  <a:pt x="71" y="583"/>
                </a:lnTo>
                <a:lnTo>
                  <a:pt x="56" y="518"/>
                </a:lnTo>
                <a:lnTo>
                  <a:pt x="45" y="454"/>
                </a:lnTo>
                <a:lnTo>
                  <a:pt x="39" y="396"/>
                </a:lnTo>
                <a:lnTo>
                  <a:pt x="36" y="343"/>
                </a:lnTo>
                <a:lnTo>
                  <a:pt x="36" y="294"/>
                </a:lnTo>
                <a:lnTo>
                  <a:pt x="37" y="251"/>
                </a:lnTo>
                <a:lnTo>
                  <a:pt x="41" y="212"/>
                </a:lnTo>
                <a:lnTo>
                  <a:pt x="46" y="180"/>
                </a:lnTo>
                <a:lnTo>
                  <a:pt x="52" y="151"/>
                </a:lnTo>
                <a:lnTo>
                  <a:pt x="57" y="129"/>
                </a:lnTo>
                <a:lnTo>
                  <a:pt x="61" y="114"/>
                </a:lnTo>
                <a:lnTo>
                  <a:pt x="65" y="105"/>
                </a:lnTo>
                <a:lnTo>
                  <a:pt x="66" y="101"/>
                </a:lnTo>
                <a:lnTo>
                  <a:pt x="0" y="63"/>
                </a:lnTo>
                <a:lnTo>
                  <a:pt x="241" y="0"/>
                </a:lnTo>
                <a:lnTo>
                  <a:pt x="306" y="245"/>
                </a:lnTo>
                <a:lnTo>
                  <a:pt x="230" y="200"/>
                </a:lnTo>
                <a:lnTo>
                  <a:pt x="229" y="203"/>
                </a:lnTo>
                <a:lnTo>
                  <a:pt x="226" y="208"/>
                </a:lnTo>
                <a:lnTo>
                  <a:pt x="221" y="217"/>
                </a:lnTo>
                <a:lnTo>
                  <a:pt x="216" y="231"/>
                </a:lnTo>
                <a:lnTo>
                  <a:pt x="209" y="249"/>
                </a:lnTo>
                <a:lnTo>
                  <a:pt x="203" y="272"/>
                </a:lnTo>
                <a:lnTo>
                  <a:pt x="196" y="300"/>
                </a:lnTo>
                <a:lnTo>
                  <a:pt x="192" y="332"/>
                </a:lnTo>
                <a:lnTo>
                  <a:pt x="189" y="369"/>
                </a:lnTo>
                <a:lnTo>
                  <a:pt x="187" y="413"/>
                </a:lnTo>
                <a:lnTo>
                  <a:pt x="187" y="462"/>
                </a:lnTo>
                <a:lnTo>
                  <a:pt x="191" y="516"/>
                </a:lnTo>
                <a:lnTo>
                  <a:pt x="199" y="578"/>
                </a:lnTo>
                <a:lnTo>
                  <a:pt x="209" y="638"/>
                </a:lnTo>
                <a:lnTo>
                  <a:pt x="222" y="696"/>
                </a:lnTo>
                <a:lnTo>
                  <a:pt x="239" y="751"/>
                </a:lnTo>
                <a:lnTo>
                  <a:pt x="257" y="804"/>
                </a:lnTo>
                <a:lnTo>
                  <a:pt x="278" y="854"/>
                </a:lnTo>
                <a:lnTo>
                  <a:pt x="300" y="901"/>
                </a:lnTo>
                <a:lnTo>
                  <a:pt x="323" y="946"/>
                </a:lnTo>
                <a:lnTo>
                  <a:pt x="346" y="987"/>
                </a:lnTo>
                <a:lnTo>
                  <a:pt x="369" y="1025"/>
                </a:lnTo>
                <a:lnTo>
                  <a:pt x="392" y="1060"/>
                </a:lnTo>
                <a:lnTo>
                  <a:pt x="414" y="1091"/>
                </a:lnTo>
                <a:lnTo>
                  <a:pt x="434" y="1119"/>
                </a:lnTo>
                <a:lnTo>
                  <a:pt x="453" y="1142"/>
                </a:lnTo>
                <a:lnTo>
                  <a:pt x="469" y="1161"/>
                </a:lnTo>
                <a:lnTo>
                  <a:pt x="483" y="1178"/>
                </a:lnTo>
                <a:lnTo>
                  <a:pt x="493" y="1189"/>
                </a:lnTo>
                <a:lnTo>
                  <a:pt x="500" y="1196"/>
                </a:lnTo>
                <a:lnTo>
                  <a:pt x="501" y="1198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B2B2B2">
                <a:alpha val="50000"/>
              </a:srgbClr>
            </a:outerShdw>
          </a:effectLst>
          <a:extLst/>
        </p:spPr>
        <p:txBody>
          <a:bodyPr/>
          <a:lstStyle/>
          <a:p>
            <a:endParaRPr lang="en-US"/>
          </a:p>
        </p:txBody>
      </p:sp>
      <p:sp>
        <p:nvSpPr>
          <p:cNvPr id="23" name="Freeform 4"/>
          <p:cNvSpPr>
            <a:spLocks/>
          </p:cNvSpPr>
          <p:nvPr/>
        </p:nvSpPr>
        <p:spPr bwMode="gray">
          <a:xfrm rot="19327087" flipV="1">
            <a:off x="2234180" y="1058035"/>
            <a:ext cx="1399040" cy="442796"/>
          </a:xfrm>
          <a:custGeom>
            <a:avLst/>
            <a:gdLst>
              <a:gd name="T0" fmla="*/ 2 w 1225"/>
              <a:gd name="T1" fmla="*/ 102 h 467"/>
              <a:gd name="T2" fmla="*/ 26 w 1225"/>
              <a:gd name="T3" fmla="*/ 91 h 467"/>
              <a:gd name="T4" fmla="*/ 71 w 1225"/>
              <a:gd name="T5" fmla="*/ 71 h 467"/>
              <a:gd name="T6" fmla="*/ 135 w 1225"/>
              <a:gd name="T7" fmla="*/ 49 h 467"/>
              <a:gd name="T8" fmla="*/ 218 w 1225"/>
              <a:gd name="T9" fmla="*/ 27 h 467"/>
              <a:gd name="T10" fmla="*/ 316 w 1225"/>
              <a:gd name="T11" fmla="*/ 9 h 467"/>
              <a:gd name="T12" fmla="*/ 427 w 1225"/>
              <a:gd name="T13" fmla="*/ 0 h 467"/>
              <a:gd name="T14" fmla="*/ 552 w 1225"/>
              <a:gd name="T15" fmla="*/ 3 h 467"/>
              <a:gd name="T16" fmla="*/ 687 w 1225"/>
              <a:gd name="T17" fmla="*/ 22 h 467"/>
              <a:gd name="T18" fmla="*/ 821 w 1225"/>
              <a:gd name="T19" fmla="*/ 60 h 467"/>
              <a:gd name="T20" fmla="*/ 929 w 1225"/>
              <a:gd name="T21" fmla="*/ 104 h 467"/>
              <a:gd name="T22" fmla="*/ 1015 w 1225"/>
              <a:gd name="T23" fmla="*/ 150 h 467"/>
              <a:gd name="T24" fmla="*/ 1078 w 1225"/>
              <a:gd name="T25" fmla="*/ 195 h 467"/>
              <a:gd name="T26" fmla="*/ 1122 w 1225"/>
              <a:gd name="T27" fmla="*/ 233 h 467"/>
              <a:gd name="T28" fmla="*/ 1146 w 1225"/>
              <a:gd name="T29" fmla="*/ 258 h 467"/>
              <a:gd name="T30" fmla="*/ 1154 w 1225"/>
              <a:gd name="T31" fmla="*/ 269 h 467"/>
              <a:gd name="T32" fmla="*/ 1162 w 1225"/>
              <a:gd name="T33" fmla="*/ 467 h 467"/>
              <a:gd name="T34" fmla="*/ 990 w 1225"/>
              <a:gd name="T35" fmla="*/ 356 h 467"/>
              <a:gd name="T36" fmla="*/ 982 w 1225"/>
              <a:gd name="T37" fmla="*/ 346 h 467"/>
              <a:gd name="T38" fmla="*/ 960 w 1225"/>
              <a:gd name="T39" fmla="*/ 319 h 467"/>
              <a:gd name="T40" fmla="*/ 922 w 1225"/>
              <a:gd name="T41" fmla="*/ 280 h 467"/>
              <a:gd name="T42" fmla="*/ 863 w 1225"/>
              <a:gd name="T43" fmla="*/ 235 h 467"/>
              <a:gd name="T44" fmla="*/ 785 w 1225"/>
              <a:gd name="T45" fmla="*/ 187 h 467"/>
              <a:gd name="T46" fmla="*/ 683 w 1225"/>
              <a:gd name="T47" fmla="*/ 142 h 467"/>
              <a:gd name="T48" fmla="*/ 554 w 1225"/>
              <a:gd name="T49" fmla="*/ 106 h 467"/>
              <a:gd name="T50" fmla="*/ 425 w 1225"/>
              <a:gd name="T51" fmla="*/ 83 h 467"/>
              <a:gd name="T52" fmla="*/ 307 w 1225"/>
              <a:gd name="T53" fmla="*/ 74 h 467"/>
              <a:gd name="T54" fmla="*/ 205 w 1225"/>
              <a:gd name="T55" fmla="*/ 75 h 467"/>
              <a:gd name="T56" fmla="*/ 120 w 1225"/>
              <a:gd name="T57" fmla="*/ 82 h 467"/>
              <a:gd name="T58" fmla="*/ 55 w 1225"/>
              <a:gd name="T59" fmla="*/ 92 h 467"/>
              <a:gd name="T60" fmla="*/ 14 w 1225"/>
              <a:gd name="T61" fmla="*/ 100 h 467"/>
              <a:gd name="T62" fmla="*/ 0 w 1225"/>
              <a:gd name="T63" fmla="*/ 104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25" h="467">
                <a:moveTo>
                  <a:pt x="0" y="104"/>
                </a:moveTo>
                <a:lnTo>
                  <a:pt x="2" y="102"/>
                </a:lnTo>
                <a:lnTo>
                  <a:pt x="11" y="97"/>
                </a:lnTo>
                <a:lnTo>
                  <a:pt x="26" y="91"/>
                </a:lnTo>
                <a:lnTo>
                  <a:pt x="46" y="82"/>
                </a:lnTo>
                <a:lnTo>
                  <a:pt x="71" y="71"/>
                </a:lnTo>
                <a:lnTo>
                  <a:pt x="100" y="61"/>
                </a:lnTo>
                <a:lnTo>
                  <a:pt x="135" y="49"/>
                </a:lnTo>
                <a:lnTo>
                  <a:pt x="174" y="38"/>
                </a:lnTo>
                <a:lnTo>
                  <a:pt x="218" y="27"/>
                </a:lnTo>
                <a:lnTo>
                  <a:pt x="264" y="17"/>
                </a:lnTo>
                <a:lnTo>
                  <a:pt x="316" y="9"/>
                </a:lnTo>
                <a:lnTo>
                  <a:pt x="370" y="3"/>
                </a:lnTo>
                <a:lnTo>
                  <a:pt x="427" y="0"/>
                </a:lnTo>
                <a:lnTo>
                  <a:pt x="489" y="0"/>
                </a:lnTo>
                <a:lnTo>
                  <a:pt x="552" y="3"/>
                </a:lnTo>
                <a:lnTo>
                  <a:pt x="618" y="11"/>
                </a:lnTo>
                <a:lnTo>
                  <a:pt x="687" y="22"/>
                </a:lnTo>
                <a:lnTo>
                  <a:pt x="758" y="40"/>
                </a:lnTo>
                <a:lnTo>
                  <a:pt x="821" y="60"/>
                </a:lnTo>
                <a:lnTo>
                  <a:pt x="879" y="80"/>
                </a:lnTo>
                <a:lnTo>
                  <a:pt x="929" y="104"/>
                </a:lnTo>
                <a:lnTo>
                  <a:pt x="975" y="127"/>
                </a:lnTo>
                <a:lnTo>
                  <a:pt x="1015" y="150"/>
                </a:lnTo>
                <a:lnTo>
                  <a:pt x="1049" y="173"/>
                </a:lnTo>
                <a:lnTo>
                  <a:pt x="1078" y="195"/>
                </a:lnTo>
                <a:lnTo>
                  <a:pt x="1102" y="214"/>
                </a:lnTo>
                <a:lnTo>
                  <a:pt x="1122" y="233"/>
                </a:lnTo>
                <a:lnTo>
                  <a:pt x="1136" y="247"/>
                </a:lnTo>
                <a:lnTo>
                  <a:pt x="1146" y="258"/>
                </a:lnTo>
                <a:lnTo>
                  <a:pt x="1153" y="266"/>
                </a:lnTo>
                <a:lnTo>
                  <a:pt x="1154" y="269"/>
                </a:lnTo>
                <a:lnTo>
                  <a:pt x="1225" y="227"/>
                </a:lnTo>
                <a:lnTo>
                  <a:pt x="1162" y="467"/>
                </a:lnTo>
                <a:lnTo>
                  <a:pt x="916" y="407"/>
                </a:lnTo>
                <a:lnTo>
                  <a:pt x="990" y="356"/>
                </a:lnTo>
                <a:lnTo>
                  <a:pt x="987" y="354"/>
                </a:lnTo>
                <a:lnTo>
                  <a:pt x="982" y="346"/>
                </a:lnTo>
                <a:lnTo>
                  <a:pt x="973" y="334"/>
                </a:lnTo>
                <a:lnTo>
                  <a:pt x="960" y="319"/>
                </a:lnTo>
                <a:lnTo>
                  <a:pt x="944" y="301"/>
                </a:lnTo>
                <a:lnTo>
                  <a:pt x="922" y="280"/>
                </a:lnTo>
                <a:lnTo>
                  <a:pt x="896" y="258"/>
                </a:lnTo>
                <a:lnTo>
                  <a:pt x="863" y="235"/>
                </a:lnTo>
                <a:lnTo>
                  <a:pt x="827" y="211"/>
                </a:lnTo>
                <a:lnTo>
                  <a:pt x="785" y="187"/>
                </a:lnTo>
                <a:lnTo>
                  <a:pt x="737" y="164"/>
                </a:lnTo>
                <a:lnTo>
                  <a:pt x="683" y="142"/>
                </a:lnTo>
                <a:lnTo>
                  <a:pt x="622" y="123"/>
                </a:lnTo>
                <a:lnTo>
                  <a:pt x="554" y="106"/>
                </a:lnTo>
                <a:lnTo>
                  <a:pt x="488" y="92"/>
                </a:lnTo>
                <a:lnTo>
                  <a:pt x="425" y="83"/>
                </a:lnTo>
                <a:lnTo>
                  <a:pt x="365" y="76"/>
                </a:lnTo>
                <a:lnTo>
                  <a:pt x="307" y="74"/>
                </a:lnTo>
                <a:lnTo>
                  <a:pt x="254" y="73"/>
                </a:lnTo>
                <a:lnTo>
                  <a:pt x="205" y="75"/>
                </a:lnTo>
                <a:lnTo>
                  <a:pt x="160" y="78"/>
                </a:lnTo>
                <a:lnTo>
                  <a:pt x="120" y="82"/>
                </a:lnTo>
                <a:lnTo>
                  <a:pt x="85" y="87"/>
                </a:lnTo>
                <a:lnTo>
                  <a:pt x="55" y="92"/>
                </a:lnTo>
                <a:lnTo>
                  <a:pt x="31" y="96"/>
                </a:lnTo>
                <a:lnTo>
                  <a:pt x="14" y="100"/>
                </a:lnTo>
                <a:lnTo>
                  <a:pt x="4" y="102"/>
                </a:lnTo>
                <a:lnTo>
                  <a:pt x="0" y="104"/>
                </a:lnTo>
                <a:close/>
              </a:path>
            </a:pathLst>
          </a:custGeom>
          <a:gradFill rotWithShape="1">
            <a:gsLst>
              <a:gs pos="0">
                <a:srgbClr val="FF6699"/>
              </a:gs>
              <a:gs pos="100000">
                <a:srgbClr val="CC0099"/>
              </a:gs>
            </a:gsLst>
            <a:lin ang="0" scaled="1"/>
          </a:gradFill>
          <a:ln>
            <a:noFill/>
          </a:ln>
          <a:effectLst>
            <a:outerShdw dist="107763" dir="2700000" algn="ctr" rotWithShape="0">
              <a:srgbClr val="B2B2B2">
                <a:alpha val="50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0">
                <a:solidFill>
                  <a:srgbClr val="BBF6EE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gray">
          <a:xfrm>
            <a:off x="857249" y="1910707"/>
            <a:ext cx="20145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</a:rPr>
              <a:t>Учитель</a:t>
            </a:r>
            <a:endParaRPr lang="en-US" sz="1600" b="1" dirty="0">
              <a:solidFill>
                <a:schemeClr val="accent5">
                  <a:lumMod val="75000"/>
                </a:schemeClr>
              </a:solidFill>
              <a:latin typeface="Verdana" pitchFamily="34" charset="0"/>
            </a:endParaRPr>
          </a:p>
        </p:txBody>
      </p:sp>
      <p:sp>
        <p:nvSpPr>
          <p:cNvPr id="26" name="AutoShape 7"/>
          <p:cNvSpPr>
            <a:spLocks noChangeArrowheads="1"/>
          </p:cNvSpPr>
          <p:nvPr/>
        </p:nvSpPr>
        <p:spPr bwMode="gray">
          <a:xfrm>
            <a:off x="773355" y="1857786"/>
            <a:ext cx="2362200" cy="457200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" name="Group 8"/>
          <p:cNvGrpSpPr>
            <a:grpSpLocks/>
          </p:cNvGrpSpPr>
          <p:nvPr/>
        </p:nvGrpSpPr>
        <p:grpSpPr bwMode="auto">
          <a:xfrm>
            <a:off x="3056062" y="252362"/>
            <a:ext cx="2362200" cy="457200"/>
            <a:chOff x="2400" y="1152"/>
            <a:chExt cx="1488" cy="288"/>
          </a:xfrm>
        </p:grpSpPr>
        <p:sp>
          <p:nvSpPr>
            <p:cNvPr id="28" name="Text Box 9"/>
            <p:cNvSpPr txBox="1">
              <a:spLocks noChangeArrowheads="1"/>
            </p:cNvSpPr>
            <p:nvPr/>
          </p:nvSpPr>
          <p:spPr bwMode="gray">
            <a:xfrm>
              <a:off x="2490" y="1188"/>
              <a:ext cx="126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CC0099"/>
                  </a:solidFill>
                  <a:latin typeface="Verdana" pitchFamily="34" charset="0"/>
                </a:rPr>
                <a:t>Успех</a:t>
              </a:r>
              <a:endParaRPr lang="en-US" sz="2000" b="1" dirty="0">
                <a:solidFill>
                  <a:srgbClr val="CC0099"/>
                </a:solidFill>
                <a:latin typeface="Verdana" pitchFamily="34" charset="0"/>
              </a:endParaRPr>
            </a:p>
          </p:txBody>
        </p:sp>
        <p:sp>
          <p:nvSpPr>
            <p:cNvPr id="29" name="AutoShape 10"/>
            <p:cNvSpPr>
              <a:spLocks noChangeArrowheads="1"/>
            </p:cNvSpPr>
            <p:nvPr/>
          </p:nvSpPr>
          <p:spPr bwMode="gray">
            <a:xfrm>
              <a:off x="2400" y="1152"/>
              <a:ext cx="1488" cy="288"/>
            </a:xfrm>
            <a:prstGeom prst="roundRect">
              <a:avLst>
                <a:gd name="adj" fmla="val 50000"/>
              </a:avLst>
            </a:prstGeom>
            <a:noFill/>
            <a:ln w="57150" algn="ctr">
              <a:solidFill>
                <a:srgbClr val="CC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4" name="AutoShape 7"/>
          <p:cNvSpPr>
            <a:spLocks noChangeArrowheads="1"/>
          </p:cNvSpPr>
          <p:nvPr/>
        </p:nvSpPr>
        <p:spPr bwMode="gray">
          <a:xfrm>
            <a:off x="5493528" y="1857786"/>
            <a:ext cx="2362200" cy="457200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Freeform 4"/>
          <p:cNvSpPr>
            <a:spLocks/>
          </p:cNvSpPr>
          <p:nvPr/>
        </p:nvSpPr>
        <p:spPr bwMode="gray">
          <a:xfrm rot="2272913" flipH="1" flipV="1">
            <a:off x="4874381" y="1058035"/>
            <a:ext cx="1399040" cy="442796"/>
          </a:xfrm>
          <a:custGeom>
            <a:avLst/>
            <a:gdLst>
              <a:gd name="T0" fmla="*/ 2 w 1225"/>
              <a:gd name="T1" fmla="*/ 102 h 467"/>
              <a:gd name="T2" fmla="*/ 26 w 1225"/>
              <a:gd name="T3" fmla="*/ 91 h 467"/>
              <a:gd name="T4" fmla="*/ 71 w 1225"/>
              <a:gd name="T5" fmla="*/ 71 h 467"/>
              <a:gd name="T6" fmla="*/ 135 w 1225"/>
              <a:gd name="T7" fmla="*/ 49 h 467"/>
              <a:gd name="T8" fmla="*/ 218 w 1225"/>
              <a:gd name="T9" fmla="*/ 27 h 467"/>
              <a:gd name="T10" fmla="*/ 316 w 1225"/>
              <a:gd name="T11" fmla="*/ 9 h 467"/>
              <a:gd name="T12" fmla="*/ 427 w 1225"/>
              <a:gd name="T13" fmla="*/ 0 h 467"/>
              <a:gd name="T14" fmla="*/ 552 w 1225"/>
              <a:gd name="T15" fmla="*/ 3 h 467"/>
              <a:gd name="T16" fmla="*/ 687 w 1225"/>
              <a:gd name="T17" fmla="*/ 22 h 467"/>
              <a:gd name="T18" fmla="*/ 821 w 1225"/>
              <a:gd name="T19" fmla="*/ 60 h 467"/>
              <a:gd name="T20" fmla="*/ 929 w 1225"/>
              <a:gd name="T21" fmla="*/ 104 h 467"/>
              <a:gd name="T22" fmla="*/ 1015 w 1225"/>
              <a:gd name="T23" fmla="*/ 150 h 467"/>
              <a:gd name="T24" fmla="*/ 1078 w 1225"/>
              <a:gd name="T25" fmla="*/ 195 h 467"/>
              <a:gd name="T26" fmla="*/ 1122 w 1225"/>
              <a:gd name="T27" fmla="*/ 233 h 467"/>
              <a:gd name="T28" fmla="*/ 1146 w 1225"/>
              <a:gd name="T29" fmla="*/ 258 h 467"/>
              <a:gd name="T30" fmla="*/ 1154 w 1225"/>
              <a:gd name="T31" fmla="*/ 269 h 467"/>
              <a:gd name="T32" fmla="*/ 1162 w 1225"/>
              <a:gd name="T33" fmla="*/ 467 h 467"/>
              <a:gd name="T34" fmla="*/ 990 w 1225"/>
              <a:gd name="T35" fmla="*/ 356 h 467"/>
              <a:gd name="T36" fmla="*/ 982 w 1225"/>
              <a:gd name="T37" fmla="*/ 346 h 467"/>
              <a:gd name="T38" fmla="*/ 960 w 1225"/>
              <a:gd name="T39" fmla="*/ 319 h 467"/>
              <a:gd name="T40" fmla="*/ 922 w 1225"/>
              <a:gd name="T41" fmla="*/ 280 h 467"/>
              <a:gd name="T42" fmla="*/ 863 w 1225"/>
              <a:gd name="T43" fmla="*/ 235 h 467"/>
              <a:gd name="T44" fmla="*/ 785 w 1225"/>
              <a:gd name="T45" fmla="*/ 187 h 467"/>
              <a:gd name="T46" fmla="*/ 683 w 1225"/>
              <a:gd name="T47" fmla="*/ 142 h 467"/>
              <a:gd name="T48" fmla="*/ 554 w 1225"/>
              <a:gd name="T49" fmla="*/ 106 h 467"/>
              <a:gd name="T50" fmla="*/ 425 w 1225"/>
              <a:gd name="T51" fmla="*/ 83 h 467"/>
              <a:gd name="T52" fmla="*/ 307 w 1225"/>
              <a:gd name="T53" fmla="*/ 74 h 467"/>
              <a:gd name="T54" fmla="*/ 205 w 1225"/>
              <a:gd name="T55" fmla="*/ 75 h 467"/>
              <a:gd name="T56" fmla="*/ 120 w 1225"/>
              <a:gd name="T57" fmla="*/ 82 h 467"/>
              <a:gd name="T58" fmla="*/ 55 w 1225"/>
              <a:gd name="T59" fmla="*/ 92 h 467"/>
              <a:gd name="T60" fmla="*/ 14 w 1225"/>
              <a:gd name="T61" fmla="*/ 100 h 467"/>
              <a:gd name="T62" fmla="*/ 0 w 1225"/>
              <a:gd name="T63" fmla="*/ 104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25" h="467">
                <a:moveTo>
                  <a:pt x="0" y="104"/>
                </a:moveTo>
                <a:lnTo>
                  <a:pt x="2" y="102"/>
                </a:lnTo>
                <a:lnTo>
                  <a:pt x="11" y="97"/>
                </a:lnTo>
                <a:lnTo>
                  <a:pt x="26" y="91"/>
                </a:lnTo>
                <a:lnTo>
                  <a:pt x="46" y="82"/>
                </a:lnTo>
                <a:lnTo>
                  <a:pt x="71" y="71"/>
                </a:lnTo>
                <a:lnTo>
                  <a:pt x="100" y="61"/>
                </a:lnTo>
                <a:lnTo>
                  <a:pt x="135" y="49"/>
                </a:lnTo>
                <a:lnTo>
                  <a:pt x="174" y="38"/>
                </a:lnTo>
                <a:lnTo>
                  <a:pt x="218" y="27"/>
                </a:lnTo>
                <a:lnTo>
                  <a:pt x="264" y="17"/>
                </a:lnTo>
                <a:lnTo>
                  <a:pt x="316" y="9"/>
                </a:lnTo>
                <a:lnTo>
                  <a:pt x="370" y="3"/>
                </a:lnTo>
                <a:lnTo>
                  <a:pt x="427" y="0"/>
                </a:lnTo>
                <a:lnTo>
                  <a:pt x="489" y="0"/>
                </a:lnTo>
                <a:lnTo>
                  <a:pt x="552" y="3"/>
                </a:lnTo>
                <a:lnTo>
                  <a:pt x="618" y="11"/>
                </a:lnTo>
                <a:lnTo>
                  <a:pt x="687" y="22"/>
                </a:lnTo>
                <a:lnTo>
                  <a:pt x="758" y="40"/>
                </a:lnTo>
                <a:lnTo>
                  <a:pt x="821" y="60"/>
                </a:lnTo>
                <a:lnTo>
                  <a:pt x="879" y="80"/>
                </a:lnTo>
                <a:lnTo>
                  <a:pt x="929" y="104"/>
                </a:lnTo>
                <a:lnTo>
                  <a:pt x="975" y="127"/>
                </a:lnTo>
                <a:lnTo>
                  <a:pt x="1015" y="150"/>
                </a:lnTo>
                <a:lnTo>
                  <a:pt x="1049" y="173"/>
                </a:lnTo>
                <a:lnTo>
                  <a:pt x="1078" y="195"/>
                </a:lnTo>
                <a:lnTo>
                  <a:pt x="1102" y="214"/>
                </a:lnTo>
                <a:lnTo>
                  <a:pt x="1122" y="233"/>
                </a:lnTo>
                <a:lnTo>
                  <a:pt x="1136" y="247"/>
                </a:lnTo>
                <a:lnTo>
                  <a:pt x="1146" y="258"/>
                </a:lnTo>
                <a:lnTo>
                  <a:pt x="1153" y="266"/>
                </a:lnTo>
                <a:lnTo>
                  <a:pt x="1154" y="269"/>
                </a:lnTo>
                <a:lnTo>
                  <a:pt x="1225" y="227"/>
                </a:lnTo>
                <a:lnTo>
                  <a:pt x="1162" y="467"/>
                </a:lnTo>
                <a:lnTo>
                  <a:pt x="916" y="407"/>
                </a:lnTo>
                <a:lnTo>
                  <a:pt x="990" y="356"/>
                </a:lnTo>
                <a:lnTo>
                  <a:pt x="987" y="354"/>
                </a:lnTo>
                <a:lnTo>
                  <a:pt x="982" y="346"/>
                </a:lnTo>
                <a:lnTo>
                  <a:pt x="973" y="334"/>
                </a:lnTo>
                <a:lnTo>
                  <a:pt x="960" y="319"/>
                </a:lnTo>
                <a:lnTo>
                  <a:pt x="944" y="301"/>
                </a:lnTo>
                <a:lnTo>
                  <a:pt x="922" y="280"/>
                </a:lnTo>
                <a:lnTo>
                  <a:pt x="896" y="258"/>
                </a:lnTo>
                <a:lnTo>
                  <a:pt x="863" y="235"/>
                </a:lnTo>
                <a:lnTo>
                  <a:pt x="827" y="211"/>
                </a:lnTo>
                <a:lnTo>
                  <a:pt x="785" y="187"/>
                </a:lnTo>
                <a:lnTo>
                  <a:pt x="737" y="164"/>
                </a:lnTo>
                <a:lnTo>
                  <a:pt x="683" y="142"/>
                </a:lnTo>
                <a:lnTo>
                  <a:pt x="622" y="123"/>
                </a:lnTo>
                <a:lnTo>
                  <a:pt x="554" y="106"/>
                </a:lnTo>
                <a:lnTo>
                  <a:pt x="488" y="92"/>
                </a:lnTo>
                <a:lnTo>
                  <a:pt x="425" y="83"/>
                </a:lnTo>
                <a:lnTo>
                  <a:pt x="365" y="76"/>
                </a:lnTo>
                <a:lnTo>
                  <a:pt x="307" y="74"/>
                </a:lnTo>
                <a:lnTo>
                  <a:pt x="254" y="73"/>
                </a:lnTo>
                <a:lnTo>
                  <a:pt x="205" y="75"/>
                </a:lnTo>
                <a:lnTo>
                  <a:pt x="160" y="78"/>
                </a:lnTo>
                <a:lnTo>
                  <a:pt x="120" y="82"/>
                </a:lnTo>
                <a:lnTo>
                  <a:pt x="85" y="87"/>
                </a:lnTo>
                <a:lnTo>
                  <a:pt x="55" y="92"/>
                </a:lnTo>
                <a:lnTo>
                  <a:pt x="31" y="96"/>
                </a:lnTo>
                <a:lnTo>
                  <a:pt x="14" y="100"/>
                </a:lnTo>
                <a:lnTo>
                  <a:pt x="4" y="102"/>
                </a:lnTo>
                <a:lnTo>
                  <a:pt x="0" y="104"/>
                </a:lnTo>
                <a:close/>
              </a:path>
            </a:pathLst>
          </a:custGeom>
          <a:gradFill rotWithShape="1">
            <a:gsLst>
              <a:gs pos="0">
                <a:srgbClr val="FF6699"/>
              </a:gs>
              <a:gs pos="100000">
                <a:srgbClr val="CC0099"/>
              </a:gs>
            </a:gsLst>
            <a:lin ang="0" scaled="1"/>
          </a:gradFill>
          <a:ln>
            <a:noFill/>
          </a:ln>
          <a:effectLst>
            <a:outerShdw dist="107763" dir="2700000" algn="ctr" rotWithShape="0">
              <a:srgbClr val="B2B2B2">
                <a:alpha val="50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0">
                <a:solidFill>
                  <a:srgbClr val="BBF6EE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gray">
          <a:xfrm>
            <a:off x="5667359" y="1918111"/>
            <a:ext cx="20145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</a:rPr>
              <a:t>Ученик</a:t>
            </a:r>
            <a:endParaRPr lang="en-US" sz="1600" b="1" dirty="0">
              <a:solidFill>
                <a:schemeClr val="accent5">
                  <a:lumMod val="75000"/>
                </a:schemeClr>
              </a:solidFill>
              <a:latin typeface="Verdana" pitchFamily="34" charset="0"/>
            </a:endParaRPr>
          </a:p>
        </p:txBody>
      </p:sp>
      <p:pic>
        <p:nvPicPr>
          <p:cNvPr id="20" name="Picture 2" descr="C:\Users\Анюточка\Desktop\Снимок11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9148" b="82019" l="10440" r="8434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82" t="10523" r="15176" b="17715"/>
          <a:stretch/>
        </p:blipFill>
        <p:spPr bwMode="auto">
          <a:xfrm>
            <a:off x="7798966" y="89554"/>
            <a:ext cx="1134208" cy="963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1200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Учителя - победители конкурсов профессионального мастерства</a:t>
            </a:r>
            <a:endParaRPr lang="ru-RU" sz="28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992778" y="1998620"/>
          <a:ext cx="7485016" cy="3722912"/>
        </p:xfrm>
        <a:graphic>
          <a:graphicData uri="http://schemas.openxmlformats.org/drawingml/2006/table">
            <a:tbl>
              <a:tblPr/>
              <a:tblGrid>
                <a:gridCol w="1593668"/>
                <a:gridCol w="1163796"/>
                <a:gridCol w="2324953"/>
                <a:gridCol w="1550152"/>
                <a:gridCol w="852447"/>
              </a:tblGrid>
              <a:tr h="324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Ф.И.О.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Школа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Конкурс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Уровень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Васильева И.И.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Кощинская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ПНПО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Всероссийский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2009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Ковалкова С.А.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Касплянская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«Самый классный классный»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Кириенкова Н.П.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Касплянская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«Самый классный классный»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2010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Прокопцова Т.Г.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Касплянская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«Самый классный классный»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2011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Сергеенкова Е.И.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Касплянская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«Учитель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года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2014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26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Пороховая И. Г.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Пригорская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Региональный конкурс программ внеурочной деятельности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Региональный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2014-2015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483283"/>
            <a:ext cx="663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33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9904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Ученики - победители различных конкурсов</a:t>
            </a:r>
            <a:endParaRPr lang="ru-RU" sz="32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822960" y="1449980"/>
          <a:ext cx="7367451" cy="3474716"/>
        </p:xfrm>
        <a:graphic>
          <a:graphicData uri="http://schemas.openxmlformats.org/drawingml/2006/table">
            <a:tbl>
              <a:tblPr/>
              <a:tblGrid>
                <a:gridCol w="1110343"/>
                <a:gridCol w="1123406"/>
                <a:gridCol w="1018903"/>
                <a:gridCol w="1786937"/>
                <a:gridCol w="1456841"/>
                <a:gridCol w="871021"/>
              </a:tblGrid>
              <a:tr h="2672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Ф.И.ученика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Ф.И.О.учителя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Школа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Конкурс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Уровень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Нахаев Кирилл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Падрез Т.М.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Сметанинская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«Моя семья» Конкурс сочинений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Чубриков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Ланиил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Прокопцова Т.Г.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Касплянская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«Золотые купола России»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2014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Сапроненкова Александра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Киреенкова Н.П.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Касплянская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«Золотые купола России»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 место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2014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18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Рандо 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Вячеслав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Васильева И.И.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Кощинская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«История моей школы» Конкурс исследовательских работ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Региональный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Диплом 2 степени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18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Коллектив учащихся 4 «А» класса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Густова Инна Валентиновна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Гнёздовская  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«История образовательной организации».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Дипломом 1 степени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493667" y="514177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Учащиеся школ Смоленского района – активные участники Всероссийских</a:t>
            </a:r>
            <a:r>
              <a:rPr kumimoji="0" lang="ru-RU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конкурсов: «Русский медвежонок», «Кенгуру», «Чип», «Пегас», «Золотое руно», «Английский бульдог» и др.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83283"/>
            <a:ext cx="663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34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6275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524" y="365126"/>
            <a:ext cx="7886700" cy="1325563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36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/>
            </a:r>
            <a:br>
              <a:rPr lang="ru-RU" sz="36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</a:br>
            <a:r>
              <a:rPr lang="ru-RU" sz="3100" b="1" dirty="0" smtClean="0">
                <a:latin typeface="Calibri" pitchFamily="34" charset="0"/>
                <a:cs typeface="Times New Roman" pitchFamily="18" charset="0"/>
              </a:rPr>
              <a:t>Педагогический и психологический </a:t>
            </a:r>
            <a:r>
              <a:rPr lang="ru-RU" sz="3100" b="1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мониторинг</a:t>
            </a:r>
            <a:br>
              <a:rPr lang="ru-RU" sz="3100" b="1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Calibri"/>
              </a:rPr>
            </a:br>
            <a:r>
              <a:rPr lang="ru-RU" sz="3100" b="1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сформированности универсальных учебных действий в начальной школе</a:t>
            </a:r>
            <a:r>
              <a:rPr lang="ru-RU" sz="36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/>
            </a:r>
            <a:br>
              <a:rPr lang="ru-RU" sz="36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</a:br>
            <a:endParaRPr lang="ru-RU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20964" b="80599" l="37555" r="80527">
                        <a14:foregroundMark x1="40044" y1="32031" x2="40044" y2="32031"/>
                        <a14:foregroundMark x1="40044" y1="25911" x2="40044" y2="25911"/>
                        <a14:foregroundMark x1="39385" y1="43490" x2="39385" y2="43490"/>
                        <a14:foregroundMark x1="40410" y1="51432" x2="40410" y2="51432"/>
                        <a14:foregroundMark x1="39824" y1="63281" x2="39824" y2="63281"/>
                        <a14:foregroundMark x1="43631" y1="75521" x2="43631" y2="75521"/>
                        <a14:foregroundMark x1="40044" y1="74740" x2="40044" y2="74740"/>
                        <a14:foregroundMark x1="40044" y1="74740" x2="40044" y2="74740"/>
                        <a14:foregroundMark x1="38287" y1="61458" x2="38287" y2="61458"/>
                        <a14:foregroundMark x1="38726" y1="38542" x2="38726" y2="38542"/>
                        <a14:foregroundMark x1="40410" y1="78516" x2="40410" y2="78516"/>
                        <a14:backgroundMark x1="75403" y1="54557" x2="75403" y2="54557"/>
                        <a14:backgroundMark x1="76647" y1="59115" x2="76647" y2="59115"/>
                        <a14:backgroundMark x1="78624" y1="63672" x2="78624" y2="63672"/>
                        <a14:backgroundMark x1="74305" y1="51042" x2="74305" y2="51042"/>
                        <a14:backgroundMark x1="75622" y1="53385" x2="75622" y2="53385"/>
                        <a14:backgroundMark x1="76061" y1="56120" x2="76061" y2="56120"/>
                        <a14:backgroundMark x1="77965" y1="60677" x2="77965" y2="60677"/>
                        <a14:backgroundMark x1="79063" y1="67839" x2="79063" y2="67839"/>
                        <a14:backgroundMark x1="77306" y1="62891" x2="77306" y2="6289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6143" t="21071" r="19481" b="19107"/>
          <a:stretch>
            <a:fillRect/>
          </a:stretch>
        </p:blipFill>
        <p:spPr bwMode="auto">
          <a:xfrm>
            <a:off x="151688" y="1852748"/>
            <a:ext cx="3942680" cy="298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227718" y="3112251"/>
            <a:ext cx="478293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sz="2200" b="1" dirty="0"/>
              <a:t> </a:t>
            </a:r>
            <a:r>
              <a:rPr lang="ru-RU" sz="2200" b="1" dirty="0" smtClean="0"/>
              <a:t>Мониторинг </a:t>
            </a:r>
            <a:r>
              <a:rPr lang="ru-RU" sz="2200" b="1" dirty="0"/>
              <a:t>позволяет </a:t>
            </a:r>
            <a:r>
              <a:rPr lang="ru-RU" sz="2200" b="1" dirty="0" smtClean="0"/>
              <a:t>:</a:t>
            </a:r>
          </a:p>
          <a:p>
            <a:pPr marL="342900" indent="-342900"/>
            <a:r>
              <a:rPr lang="ru-RU" sz="2200" dirty="0" smtClean="0"/>
              <a:t> 1)отслеживать  </a:t>
            </a:r>
            <a:r>
              <a:rPr lang="ru-RU" sz="2200" dirty="0"/>
              <a:t>динамику развития   обучающихся;</a:t>
            </a:r>
          </a:p>
          <a:p>
            <a:pPr marL="342900" indent="-342900"/>
            <a:r>
              <a:rPr lang="ru-RU" sz="2200" dirty="0" smtClean="0"/>
              <a:t>2) </a:t>
            </a:r>
            <a:r>
              <a:rPr lang="ru-RU" sz="2200" dirty="0"/>
              <a:t>получать представление о каждом;</a:t>
            </a:r>
          </a:p>
          <a:p>
            <a:pPr marL="342900" indent="-342900"/>
            <a:r>
              <a:rPr lang="ru-RU" sz="2200" dirty="0" smtClean="0"/>
              <a:t>3) дифференцировать </a:t>
            </a:r>
            <a:r>
              <a:rPr lang="ru-RU" sz="2200" dirty="0"/>
              <a:t>обучение; </a:t>
            </a:r>
            <a:endParaRPr lang="ru-RU" sz="2200" dirty="0" smtClean="0"/>
          </a:p>
          <a:p>
            <a:pPr marL="342900" indent="-342900"/>
            <a:r>
              <a:rPr lang="ru-RU" sz="2200" dirty="0" smtClean="0"/>
              <a:t>4)повышать </a:t>
            </a:r>
            <a:r>
              <a:rPr lang="ru-RU" sz="2200" dirty="0"/>
              <a:t>качество своей </a:t>
            </a:r>
            <a:r>
              <a:rPr lang="ru-RU" sz="2200" dirty="0" smtClean="0"/>
              <a:t>работы;</a:t>
            </a:r>
          </a:p>
          <a:p>
            <a:pPr marL="342900" indent="-342900"/>
            <a:r>
              <a:rPr lang="ru-RU" sz="2200" dirty="0" smtClean="0"/>
              <a:t>5)консультировать родителей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+mn-lt"/>
              </a:rPr>
              <a:t>«Портфолио» </a:t>
            </a:r>
            <a:br>
              <a:rPr lang="ru-RU" sz="2800" b="1" dirty="0" smtClean="0">
                <a:latin typeface="+mn-lt"/>
              </a:rPr>
            </a:br>
            <a:r>
              <a:rPr lang="ru-RU" sz="2800" b="1" dirty="0" smtClean="0">
                <a:latin typeface="+mn-lt"/>
              </a:rPr>
              <a:t>как инструмент мониторинга</a:t>
            </a:r>
            <a:br>
              <a:rPr lang="ru-RU" sz="2800" b="1" dirty="0" smtClean="0">
                <a:latin typeface="+mn-lt"/>
              </a:rPr>
            </a:br>
            <a:r>
              <a:rPr lang="ru-RU" sz="2800" b="1" dirty="0" smtClean="0">
                <a:latin typeface="+mn-lt"/>
              </a:rPr>
              <a:t>достижений учащихся</a:t>
            </a:r>
            <a:endParaRPr lang="ru-RU" sz="2800" dirty="0">
              <a:latin typeface="+mn-lt"/>
            </a:endParaRPr>
          </a:p>
        </p:txBody>
      </p:sp>
      <p:pic>
        <p:nvPicPr>
          <p:cNvPr id="4" name="Picture 6" descr="168107_html_maa8553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1443" y="2269401"/>
            <a:ext cx="467995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2016-02-26 16-08-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18672" y="1833836"/>
            <a:ext cx="1981200" cy="3522662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72044" y="5363846"/>
            <a:ext cx="8286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«Мои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успехи»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aseline="0" dirty="0" smtClean="0">
                <a:latin typeface="+mj-lt"/>
                <a:ea typeface="+mj-ea"/>
                <a:cs typeface="+mj-cs"/>
              </a:rPr>
              <a:t>		        «Мои учебные достижения»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					                  «Мое творчество»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2016-02-20 11-03-2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988675" y="1670232"/>
            <a:ext cx="1981200" cy="3522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35" t="20536" r="18979" b="16071"/>
          <a:stretch>
            <a:fillRect/>
          </a:stretch>
        </p:blipFill>
        <p:spPr bwMode="auto">
          <a:xfrm>
            <a:off x="903474" y="485339"/>
            <a:ext cx="7130183" cy="5420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56294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/>
              <a:t>Тема, цель, задачи РМО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Тема</a:t>
            </a:r>
            <a:r>
              <a:rPr lang="ru-RU" b="1" dirty="0" smtClean="0"/>
              <a:t>: </a:t>
            </a:r>
            <a:r>
              <a:rPr lang="ru-RU" dirty="0" smtClean="0"/>
              <a:t>обновление содержания начального общего образования через реализацию федерального государственного образовательного стандарта начального общего образования</a:t>
            </a:r>
            <a:r>
              <a:rPr lang="ru-RU" dirty="0" smtClean="0"/>
              <a:t>.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Цель: </a:t>
            </a:r>
            <a:r>
              <a:rPr lang="ru-RU" dirty="0" smtClean="0"/>
              <a:t>создание научно-методической базы для качественной реализации ФГОС начального общего образования учителями начальной школы в образовательных учреждениях района. </a:t>
            </a:r>
            <a:endParaRPr lang="ru-RU" dirty="0" smtClean="0"/>
          </a:p>
          <a:p>
            <a:pPr>
              <a:buNone/>
            </a:pPr>
            <a:r>
              <a:rPr lang="ru-RU" b="1" dirty="0" smtClean="0"/>
              <a:t>Задачи</a:t>
            </a:r>
            <a:endParaRPr lang="ru-RU" dirty="0" smtClean="0"/>
          </a:p>
          <a:p>
            <a:pPr lvl="0">
              <a:buNone/>
            </a:pPr>
            <a:r>
              <a:rPr lang="ru-RU" dirty="0" smtClean="0"/>
              <a:t>Создать условия эффективного психолого-педагогического и методического сопровождения участников педагогического процесса при введении ФГОС начального общего образования в образовательных учреждениях района.</a:t>
            </a:r>
          </a:p>
          <a:p>
            <a:pPr lvl="0">
              <a:buNone/>
            </a:pPr>
            <a:r>
              <a:rPr lang="ru-RU" dirty="0" smtClean="0"/>
              <a:t>Способствовать обеспечению внедрения современных образовательных технологий как  значимого компонента содержания образования (как одно из требований к условиям  введения ФГОС).  </a:t>
            </a:r>
          </a:p>
          <a:p>
            <a:pPr lvl="0">
              <a:buNone/>
            </a:pPr>
            <a:r>
              <a:rPr lang="ru-RU" dirty="0" smtClean="0"/>
              <a:t>Создать условия для повышения уровня квалификации педагогов (как одно из требований к условиям введения ФГОС). </a:t>
            </a:r>
          </a:p>
          <a:p>
            <a:pPr lvl="0">
              <a:buNone/>
            </a:pPr>
            <a:r>
              <a:rPr lang="ru-RU" dirty="0" smtClean="0"/>
              <a:t>Акцентировать внимание на повышении уровня самообразования каждого учителя (как одно из требований к условиям введения ФГОС).</a:t>
            </a:r>
          </a:p>
          <a:p>
            <a:pPr lvl="0">
              <a:buNone/>
            </a:pPr>
            <a:r>
              <a:rPr lang="ru-RU" dirty="0" smtClean="0"/>
              <a:t>Способствовать выявлению, изучению ценного передового педагогического опыта и его распространения на территории  района.</a:t>
            </a:r>
          </a:p>
          <a:p>
            <a:pPr lvl="0">
              <a:buNone/>
            </a:pPr>
            <a:r>
              <a:rPr lang="ru-RU" dirty="0" smtClean="0"/>
              <a:t>Обеспечить активную работу сетевого  сообщества  учителей начальных классов.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238" y="263769"/>
            <a:ext cx="888023" cy="101566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6000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endParaRPr lang="ru-RU" sz="6000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7249" y="345615"/>
            <a:ext cx="7535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Учитель в новом обществе – это человек из </a:t>
            </a:r>
          </a:p>
          <a:p>
            <a:pPr algn="ctr"/>
            <a:r>
              <a:rPr lang="ru-RU" sz="2400" b="1" dirty="0" smtClean="0"/>
              <a:t>будущего, пришедший к детям для того, чтобы воодушевить их мечтой о будущем, научить их утверждать в настоящем идеалы будущего </a:t>
            </a:r>
            <a:endParaRPr lang="ru-RU" sz="2400" b="1" dirty="0"/>
          </a:p>
        </p:txBody>
      </p:sp>
      <p:sp>
        <p:nvSpPr>
          <p:cNvPr id="4" name="Круговая стрелка 28"/>
          <p:cNvSpPr/>
          <p:nvPr/>
        </p:nvSpPr>
        <p:spPr>
          <a:xfrm rot="1550535">
            <a:off x="7177419" y="2021584"/>
            <a:ext cx="1047008" cy="908110"/>
          </a:xfrm>
          <a:custGeom>
            <a:avLst/>
            <a:gdLst>
              <a:gd name="connsiteX0" fmla="*/ 1785762 w 3173424"/>
              <a:gd name="connsiteY0" fmla="*/ 129117 h 3357390"/>
              <a:gd name="connsiteX1" fmla="*/ 2976612 w 3173424"/>
              <a:gd name="connsiteY1" fmla="*/ 1163802 h 3357390"/>
              <a:gd name="connsiteX2" fmla="*/ 3088367 w 3173424"/>
              <a:gd name="connsiteY2" fmla="*/ 1152836 h 3357390"/>
              <a:gd name="connsiteX3" fmla="*/ 2958003 w 3173424"/>
              <a:gd name="connsiteY3" fmla="*/ 1544180 h 3357390"/>
              <a:gd name="connsiteX4" fmla="*/ 2671097 w 3173424"/>
              <a:gd name="connsiteY4" fmla="*/ 1193768 h 3357390"/>
              <a:gd name="connsiteX5" fmla="*/ 2782518 w 3173424"/>
              <a:gd name="connsiteY5" fmla="*/ 1182838 h 3357390"/>
              <a:gd name="connsiteX6" fmla="*/ 1761580 w 3173424"/>
              <a:gd name="connsiteY6" fmla="*/ 317359 h 3357390"/>
              <a:gd name="connsiteX7" fmla="*/ 1785762 w 3173424"/>
              <a:gd name="connsiteY7" fmla="*/ 129117 h 3357390"/>
              <a:gd name="connsiteX0" fmla="*/ 56133 w 1358738"/>
              <a:gd name="connsiteY0" fmla="*/ 0 h 1415063"/>
              <a:gd name="connsiteX1" fmla="*/ 1246983 w 1358738"/>
              <a:gd name="connsiteY1" fmla="*/ 1034685 h 1415063"/>
              <a:gd name="connsiteX2" fmla="*/ 1358738 w 1358738"/>
              <a:gd name="connsiteY2" fmla="*/ 1023719 h 1415063"/>
              <a:gd name="connsiteX3" fmla="*/ 1228374 w 1358738"/>
              <a:gd name="connsiteY3" fmla="*/ 1415063 h 1415063"/>
              <a:gd name="connsiteX4" fmla="*/ 941468 w 1358738"/>
              <a:gd name="connsiteY4" fmla="*/ 1064651 h 1415063"/>
              <a:gd name="connsiteX5" fmla="*/ 1052889 w 1358738"/>
              <a:gd name="connsiteY5" fmla="*/ 1053721 h 1415063"/>
              <a:gd name="connsiteX6" fmla="*/ 0 w 1358738"/>
              <a:gd name="connsiteY6" fmla="*/ 30105 h 1415063"/>
              <a:gd name="connsiteX7" fmla="*/ 56133 w 1358738"/>
              <a:gd name="connsiteY7" fmla="*/ 0 h 1415063"/>
              <a:gd name="connsiteX0" fmla="*/ 7791 w 1310396"/>
              <a:gd name="connsiteY0" fmla="*/ 0 h 1415063"/>
              <a:gd name="connsiteX1" fmla="*/ 1198641 w 1310396"/>
              <a:gd name="connsiteY1" fmla="*/ 1034685 h 1415063"/>
              <a:gd name="connsiteX2" fmla="*/ 1310396 w 1310396"/>
              <a:gd name="connsiteY2" fmla="*/ 1023719 h 1415063"/>
              <a:gd name="connsiteX3" fmla="*/ 1180032 w 1310396"/>
              <a:gd name="connsiteY3" fmla="*/ 1415063 h 1415063"/>
              <a:gd name="connsiteX4" fmla="*/ 893126 w 1310396"/>
              <a:gd name="connsiteY4" fmla="*/ 1064651 h 1415063"/>
              <a:gd name="connsiteX5" fmla="*/ 1004547 w 1310396"/>
              <a:gd name="connsiteY5" fmla="*/ 1053721 h 1415063"/>
              <a:gd name="connsiteX6" fmla="*/ 0 w 1310396"/>
              <a:gd name="connsiteY6" fmla="*/ 6087 h 1415063"/>
              <a:gd name="connsiteX7" fmla="*/ 7791 w 1310396"/>
              <a:gd name="connsiteY7" fmla="*/ 0 h 141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0396" h="1415063">
                <a:moveTo>
                  <a:pt x="7791" y="0"/>
                </a:moveTo>
                <a:cubicBezTo>
                  <a:pt x="556279" y="79536"/>
                  <a:pt x="1016390" y="479309"/>
                  <a:pt x="1198641" y="1034685"/>
                </a:cubicBezTo>
                <a:lnTo>
                  <a:pt x="1310396" y="1023719"/>
                </a:lnTo>
                <a:lnTo>
                  <a:pt x="1180032" y="1415063"/>
                </a:lnTo>
                <a:lnTo>
                  <a:pt x="893126" y="1064651"/>
                </a:lnTo>
                <a:lnTo>
                  <a:pt x="1004547" y="1053721"/>
                </a:lnTo>
                <a:cubicBezTo>
                  <a:pt x="836337" y="587773"/>
                  <a:pt x="461809" y="74225"/>
                  <a:pt x="0" y="6087"/>
                </a:cubicBezTo>
                <a:lnTo>
                  <a:pt x="7791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Круговая стрелка 28"/>
          <p:cNvSpPr/>
          <p:nvPr/>
        </p:nvSpPr>
        <p:spPr>
          <a:xfrm rot="2032809">
            <a:off x="4232410" y="1994303"/>
            <a:ext cx="1086066" cy="945023"/>
          </a:xfrm>
          <a:custGeom>
            <a:avLst/>
            <a:gdLst>
              <a:gd name="connsiteX0" fmla="*/ 1785762 w 3173424"/>
              <a:gd name="connsiteY0" fmla="*/ 129117 h 3357390"/>
              <a:gd name="connsiteX1" fmla="*/ 2976612 w 3173424"/>
              <a:gd name="connsiteY1" fmla="*/ 1163802 h 3357390"/>
              <a:gd name="connsiteX2" fmla="*/ 3088367 w 3173424"/>
              <a:gd name="connsiteY2" fmla="*/ 1152836 h 3357390"/>
              <a:gd name="connsiteX3" fmla="*/ 2958003 w 3173424"/>
              <a:gd name="connsiteY3" fmla="*/ 1544180 h 3357390"/>
              <a:gd name="connsiteX4" fmla="*/ 2671097 w 3173424"/>
              <a:gd name="connsiteY4" fmla="*/ 1193768 h 3357390"/>
              <a:gd name="connsiteX5" fmla="*/ 2782518 w 3173424"/>
              <a:gd name="connsiteY5" fmla="*/ 1182838 h 3357390"/>
              <a:gd name="connsiteX6" fmla="*/ 1761580 w 3173424"/>
              <a:gd name="connsiteY6" fmla="*/ 317359 h 3357390"/>
              <a:gd name="connsiteX7" fmla="*/ 1785762 w 3173424"/>
              <a:gd name="connsiteY7" fmla="*/ 129117 h 3357390"/>
              <a:gd name="connsiteX0" fmla="*/ 56133 w 1358738"/>
              <a:gd name="connsiteY0" fmla="*/ 0 h 1415063"/>
              <a:gd name="connsiteX1" fmla="*/ 1246983 w 1358738"/>
              <a:gd name="connsiteY1" fmla="*/ 1034685 h 1415063"/>
              <a:gd name="connsiteX2" fmla="*/ 1358738 w 1358738"/>
              <a:gd name="connsiteY2" fmla="*/ 1023719 h 1415063"/>
              <a:gd name="connsiteX3" fmla="*/ 1228374 w 1358738"/>
              <a:gd name="connsiteY3" fmla="*/ 1415063 h 1415063"/>
              <a:gd name="connsiteX4" fmla="*/ 941468 w 1358738"/>
              <a:gd name="connsiteY4" fmla="*/ 1064651 h 1415063"/>
              <a:gd name="connsiteX5" fmla="*/ 1052889 w 1358738"/>
              <a:gd name="connsiteY5" fmla="*/ 1053721 h 1415063"/>
              <a:gd name="connsiteX6" fmla="*/ 0 w 1358738"/>
              <a:gd name="connsiteY6" fmla="*/ 30105 h 1415063"/>
              <a:gd name="connsiteX7" fmla="*/ 56133 w 1358738"/>
              <a:gd name="connsiteY7" fmla="*/ 0 h 1415063"/>
              <a:gd name="connsiteX0" fmla="*/ 7791 w 1310396"/>
              <a:gd name="connsiteY0" fmla="*/ 0 h 1415063"/>
              <a:gd name="connsiteX1" fmla="*/ 1198641 w 1310396"/>
              <a:gd name="connsiteY1" fmla="*/ 1034685 h 1415063"/>
              <a:gd name="connsiteX2" fmla="*/ 1310396 w 1310396"/>
              <a:gd name="connsiteY2" fmla="*/ 1023719 h 1415063"/>
              <a:gd name="connsiteX3" fmla="*/ 1180032 w 1310396"/>
              <a:gd name="connsiteY3" fmla="*/ 1415063 h 1415063"/>
              <a:gd name="connsiteX4" fmla="*/ 893126 w 1310396"/>
              <a:gd name="connsiteY4" fmla="*/ 1064651 h 1415063"/>
              <a:gd name="connsiteX5" fmla="*/ 1004547 w 1310396"/>
              <a:gd name="connsiteY5" fmla="*/ 1053721 h 1415063"/>
              <a:gd name="connsiteX6" fmla="*/ 0 w 1310396"/>
              <a:gd name="connsiteY6" fmla="*/ 6087 h 1415063"/>
              <a:gd name="connsiteX7" fmla="*/ 7791 w 1310396"/>
              <a:gd name="connsiteY7" fmla="*/ 0 h 141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0396" h="1415063">
                <a:moveTo>
                  <a:pt x="7791" y="0"/>
                </a:moveTo>
                <a:cubicBezTo>
                  <a:pt x="556279" y="79536"/>
                  <a:pt x="1016390" y="479309"/>
                  <a:pt x="1198641" y="1034685"/>
                </a:cubicBezTo>
                <a:lnTo>
                  <a:pt x="1310396" y="1023719"/>
                </a:lnTo>
                <a:lnTo>
                  <a:pt x="1180032" y="1415063"/>
                </a:lnTo>
                <a:lnTo>
                  <a:pt x="893126" y="1064651"/>
                </a:lnTo>
                <a:lnTo>
                  <a:pt x="1004547" y="1053721"/>
                </a:lnTo>
                <a:cubicBezTo>
                  <a:pt x="836337" y="587773"/>
                  <a:pt x="461809" y="74225"/>
                  <a:pt x="0" y="6087"/>
                </a:cubicBezTo>
                <a:lnTo>
                  <a:pt x="7791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Круговая стрелка 28"/>
          <p:cNvSpPr/>
          <p:nvPr/>
        </p:nvSpPr>
        <p:spPr>
          <a:xfrm rot="1777291">
            <a:off x="1484254" y="2040118"/>
            <a:ext cx="1111667" cy="853393"/>
          </a:xfrm>
          <a:custGeom>
            <a:avLst/>
            <a:gdLst>
              <a:gd name="connsiteX0" fmla="*/ 1785762 w 3173424"/>
              <a:gd name="connsiteY0" fmla="*/ 129117 h 3357390"/>
              <a:gd name="connsiteX1" fmla="*/ 2976612 w 3173424"/>
              <a:gd name="connsiteY1" fmla="*/ 1163802 h 3357390"/>
              <a:gd name="connsiteX2" fmla="*/ 3088367 w 3173424"/>
              <a:gd name="connsiteY2" fmla="*/ 1152836 h 3357390"/>
              <a:gd name="connsiteX3" fmla="*/ 2958003 w 3173424"/>
              <a:gd name="connsiteY3" fmla="*/ 1544180 h 3357390"/>
              <a:gd name="connsiteX4" fmla="*/ 2671097 w 3173424"/>
              <a:gd name="connsiteY4" fmla="*/ 1193768 h 3357390"/>
              <a:gd name="connsiteX5" fmla="*/ 2782518 w 3173424"/>
              <a:gd name="connsiteY5" fmla="*/ 1182838 h 3357390"/>
              <a:gd name="connsiteX6" fmla="*/ 1761580 w 3173424"/>
              <a:gd name="connsiteY6" fmla="*/ 317359 h 3357390"/>
              <a:gd name="connsiteX7" fmla="*/ 1785762 w 3173424"/>
              <a:gd name="connsiteY7" fmla="*/ 129117 h 3357390"/>
              <a:gd name="connsiteX0" fmla="*/ 56133 w 1358738"/>
              <a:gd name="connsiteY0" fmla="*/ 0 h 1415063"/>
              <a:gd name="connsiteX1" fmla="*/ 1246983 w 1358738"/>
              <a:gd name="connsiteY1" fmla="*/ 1034685 h 1415063"/>
              <a:gd name="connsiteX2" fmla="*/ 1358738 w 1358738"/>
              <a:gd name="connsiteY2" fmla="*/ 1023719 h 1415063"/>
              <a:gd name="connsiteX3" fmla="*/ 1228374 w 1358738"/>
              <a:gd name="connsiteY3" fmla="*/ 1415063 h 1415063"/>
              <a:gd name="connsiteX4" fmla="*/ 941468 w 1358738"/>
              <a:gd name="connsiteY4" fmla="*/ 1064651 h 1415063"/>
              <a:gd name="connsiteX5" fmla="*/ 1052889 w 1358738"/>
              <a:gd name="connsiteY5" fmla="*/ 1053721 h 1415063"/>
              <a:gd name="connsiteX6" fmla="*/ 0 w 1358738"/>
              <a:gd name="connsiteY6" fmla="*/ 30105 h 1415063"/>
              <a:gd name="connsiteX7" fmla="*/ 56133 w 1358738"/>
              <a:gd name="connsiteY7" fmla="*/ 0 h 1415063"/>
              <a:gd name="connsiteX0" fmla="*/ 7791 w 1310396"/>
              <a:gd name="connsiteY0" fmla="*/ 0 h 1415063"/>
              <a:gd name="connsiteX1" fmla="*/ 1198641 w 1310396"/>
              <a:gd name="connsiteY1" fmla="*/ 1034685 h 1415063"/>
              <a:gd name="connsiteX2" fmla="*/ 1310396 w 1310396"/>
              <a:gd name="connsiteY2" fmla="*/ 1023719 h 1415063"/>
              <a:gd name="connsiteX3" fmla="*/ 1180032 w 1310396"/>
              <a:gd name="connsiteY3" fmla="*/ 1415063 h 1415063"/>
              <a:gd name="connsiteX4" fmla="*/ 893126 w 1310396"/>
              <a:gd name="connsiteY4" fmla="*/ 1064651 h 1415063"/>
              <a:gd name="connsiteX5" fmla="*/ 1004547 w 1310396"/>
              <a:gd name="connsiteY5" fmla="*/ 1053721 h 1415063"/>
              <a:gd name="connsiteX6" fmla="*/ 0 w 1310396"/>
              <a:gd name="connsiteY6" fmla="*/ 6087 h 1415063"/>
              <a:gd name="connsiteX7" fmla="*/ 7791 w 1310396"/>
              <a:gd name="connsiteY7" fmla="*/ 0 h 141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0396" h="1415063">
                <a:moveTo>
                  <a:pt x="7791" y="0"/>
                </a:moveTo>
                <a:cubicBezTo>
                  <a:pt x="556279" y="79536"/>
                  <a:pt x="1016390" y="479309"/>
                  <a:pt x="1198641" y="1034685"/>
                </a:cubicBezTo>
                <a:lnTo>
                  <a:pt x="1310396" y="1023719"/>
                </a:lnTo>
                <a:lnTo>
                  <a:pt x="1180032" y="1415063"/>
                </a:lnTo>
                <a:lnTo>
                  <a:pt x="893126" y="1064651"/>
                </a:lnTo>
                <a:lnTo>
                  <a:pt x="1004547" y="1053721"/>
                </a:lnTo>
                <a:cubicBezTo>
                  <a:pt x="836337" y="587773"/>
                  <a:pt x="461809" y="74225"/>
                  <a:pt x="0" y="6087"/>
                </a:cubicBezTo>
                <a:lnTo>
                  <a:pt x="7791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7" name="Group 69"/>
          <p:cNvGrpSpPr/>
          <p:nvPr/>
        </p:nvGrpSpPr>
        <p:grpSpPr>
          <a:xfrm>
            <a:off x="72633" y="3183428"/>
            <a:ext cx="3026486" cy="3539388"/>
            <a:chOff x="671486" y="1214422"/>
            <a:chExt cx="1828812" cy="1981214"/>
          </a:xfrm>
        </p:grpSpPr>
        <p:sp>
          <p:nvSpPr>
            <p:cNvPr id="8" name="Round Diagonal Corner Rectangle 70"/>
            <p:cNvSpPr/>
            <p:nvPr/>
          </p:nvSpPr>
          <p:spPr>
            <a:xfrm>
              <a:off x="671486" y="1214422"/>
              <a:ext cx="1828812" cy="1981214"/>
            </a:xfrm>
            <a:prstGeom prst="round2DiagRect">
              <a:avLst>
                <a:gd name="adj1" fmla="val 21111"/>
                <a:gd name="adj2" fmla="val 0"/>
              </a:avLst>
            </a:prstGeom>
            <a:gradFill>
              <a:gsLst>
                <a:gs pos="100000">
                  <a:srgbClr val="0070C0"/>
                </a:gs>
                <a:gs pos="0">
                  <a:srgbClr val="4EE7FC"/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 Diagonal Corner Rectangle 71"/>
            <p:cNvSpPr/>
            <p:nvPr/>
          </p:nvSpPr>
          <p:spPr>
            <a:xfrm>
              <a:off x="714347" y="1257284"/>
              <a:ext cx="1732099" cy="1876441"/>
            </a:xfrm>
            <a:prstGeom prst="round2DiagRect">
              <a:avLst>
                <a:gd name="adj1" fmla="val 21111"/>
                <a:gd name="adj2" fmla="val 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69"/>
          <p:cNvGrpSpPr/>
          <p:nvPr/>
        </p:nvGrpSpPr>
        <p:grpSpPr>
          <a:xfrm>
            <a:off x="3239590" y="3192834"/>
            <a:ext cx="2937462" cy="3501680"/>
            <a:chOff x="671486" y="1214422"/>
            <a:chExt cx="1828812" cy="1981214"/>
          </a:xfrm>
        </p:grpSpPr>
        <p:sp>
          <p:nvSpPr>
            <p:cNvPr id="11" name="Round Diagonal Corner Rectangle 70"/>
            <p:cNvSpPr/>
            <p:nvPr/>
          </p:nvSpPr>
          <p:spPr>
            <a:xfrm>
              <a:off x="671486" y="1214422"/>
              <a:ext cx="1828812" cy="1981214"/>
            </a:xfrm>
            <a:prstGeom prst="round2DiagRect">
              <a:avLst>
                <a:gd name="adj1" fmla="val 21111"/>
                <a:gd name="adj2" fmla="val 0"/>
              </a:avLst>
            </a:prstGeom>
            <a:gradFill>
              <a:gsLst>
                <a:gs pos="100000">
                  <a:srgbClr val="0070C0"/>
                </a:gs>
                <a:gs pos="0">
                  <a:srgbClr val="4EE7FC"/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ound Diagonal Corner Rectangle 71"/>
            <p:cNvSpPr/>
            <p:nvPr/>
          </p:nvSpPr>
          <p:spPr>
            <a:xfrm>
              <a:off x="714347" y="1257284"/>
              <a:ext cx="1732099" cy="1876441"/>
            </a:xfrm>
            <a:prstGeom prst="round2DiagRect">
              <a:avLst>
                <a:gd name="adj1" fmla="val 21111"/>
                <a:gd name="adj2" fmla="val 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69"/>
          <p:cNvGrpSpPr/>
          <p:nvPr/>
        </p:nvGrpSpPr>
        <p:grpSpPr>
          <a:xfrm>
            <a:off x="6340872" y="3161814"/>
            <a:ext cx="2382730" cy="2581292"/>
            <a:chOff x="671486" y="1214422"/>
            <a:chExt cx="1828812" cy="1981214"/>
          </a:xfrm>
        </p:grpSpPr>
        <p:sp>
          <p:nvSpPr>
            <p:cNvPr id="14" name="Round Diagonal Corner Rectangle 70"/>
            <p:cNvSpPr/>
            <p:nvPr/>
          </p:nvSpPr>
          <p:spPr>
            <a:xfrm>
              <a:off x="671486" y="1214422"/>
              <a:ext cx="1828812" cy="1981214"/>
            </a:xfrm>
            <a:prstGeom prst="round2DiagRect">
              <a:avLst>
                <a:gd name="adj1" fmla="val 21111"/>
                <a:gd name="adj2" fmla="val 0"/>
              </a:avLst>
            </a:prstGeom>
            <a:gradFill>
              <a:gsLst>
                <a:gs pos="100000">
                  <a:srgbClr val="0070C0"/>
                </a:gs>
                <a:gs pos="0">
                  <a:srgbClr val="4EE7FC"/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 Diagonal Corner Rectangle 71"/>
            <p:cNvSpPr/>
            <p:nvPr/>
          </p:nvSpPr>
          <p:spPr>
            <a:xfrm>
              <a:off x="714347" y="1257284"/>
              <a:ext cx="1732099" cy="1876441"/>
            </a:xfrm>
            <a:prstGeom prst="round2DiagRect">
              <a:avLst>
                <a:gd name="adj1" fmla="val 21111"/>
                <a:gd name="adj2" fmla="val 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45868" y="3250810"/>
            <a:ext cx="2256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/>
              <a:t>Наука</a:t>
            </a:r>
            <a:endParaRPr lang="ru-RU" sz="1600" b="1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3684946" y="3271366"/>
            <a:ext cx="2319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/>
              <a:t>Новизна</a:t>
            </a:r>
            <a:endParaRPr lang="ru-RU" sz="1600" b="1" u="sng" dirty="0"/>
          </a:p>
        </p:txBody>
      </p:sp>
      <p:sp>
        <p:nvSpPr>
          <p:cNvPr id="18" name="TextBox 17"/>
          <p:cNvSpPr txBox="1"/>
          <p:nvPr/>
        </p:nvSpPr>
        <p:spPr>
          <a:xfrm>
            <a:off x="6340873" y="3271366"/>
            <a:ext cx="2376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/>
              <a:t>Новый человек</a:t>
            </a:r>
            <a:endParaRPr lang="ru-RU" sz="1600" b="1" u="sng" dirty="0"/>
          </a:p>
        </p:txBody>
      </p:sp>
      <p:sp>
        <p:nvSpPr>
          <p:cNvPr id="19" name="TextBox 18"/>
          <p:cNvSpPr txBox="1"/>
          <p:nvPr/>
        </p:nvSpPr>
        <p:spPr>
          <a:xfrm>
            <a:off x="182880" y="3534013"/>
            <a:ext cx="296526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1.Самообразование, обобщение опыта педагогов</a:t>
            </a:r>
          </a:p>
          <a:p>
            <a:pPr marL="72000" indent="-72000">
              <a:buFont typeface="Arial" pitchFamily="34" charset="0"/>
              <a:buChar char="•"/>
            </a:pPr>
            <a:r>
              <a:rPr lang="ru-RU" sz="1400" dirty="0" smtClean="0"/>
              <a:t>Формирование  культуры ЗОЖ</a:t>
            </a:r>
          </a:p>
          <a:p>
            <a:pPr marL="72000" indent="-72000">
              <a:buFont typeface="Arial" pitchFamily="34" charset="0"/>
              <a:buChar char="•"/>
            </a:pPr>
            <a:r>
              <a:rPr lang="ru-RU" sz="1400" dirty="0" smtClean="0"/>
              <a:t>Организация проектной деятельности</a:t>
            </a:r>
          </a:p>
          <a:p>
            <a:pPr marL="72000" indent="-72000">
              <a:buFont typeface="Arial" pitchFamily="34" charset="0"/>
              <a:buChar char="•"/>
            </a:pPr>
            <a:r>
              <a:rPr lang="ru-RU" sz="1400" dirty="0" smtClean="0"/>
              <a:t>Мониторинг сформированности УДД</a:t>
            </a:r>
          </a:p>
          <a:p>
            <a:pPr marL="72000" indent="-72000">
              <a:buFont typeface="Arial" pitchFamily="34" charset="0"/>
              <a:buChar char="•"/>
            </a:pPr>
            <a:r>
              <a:rPr lang="ru-RU" sz="1400" dirty="0" smtClean="0"/>
              <a:t>«Портфолио» как инструмент мониторинга достижений учащихся</a:t>
            </a:r>
          </a:p>
          <a:p>
            <a:pPr marL="72000" indent="-72000">
              <a:buFont typeface="Arial" pitchFamily="34" charset="0"/>
              <a:buChar char="•"/>
            </a:pPr>
            <a:r>
              <a:rPr lang="ru-RU" sz="1400" dirty="0" smtClean="0"/>
              <a:t>Требования современного урока</a:t>
            </a:r>
          </a:p>
          <a:p>
            <a:r>
              <a:rPr lang="ru-RU" sz="1400" dirty="0"/>
              <a:t>2</a:t>
            </a:r>
            <a:r>
              <a:rPr lang="ru-RU" sz="1400" dirty="0" smtClean="0"/>
              <a:t>. Аттестация пед. работников</a:t>
            </a:r>
            <a:endParaRPr lang="ru-RU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hlinkClick r:id="rId2" action="ppaction://hlinkpres?slideindex=1&amp;slidetitle="/>
              </a:rPr>
              <a:t>Портфолио учителя</a:t>
            </a:r>
            <a:endParaRPr lang="ru-RU" sz="1400" dirty="0" smtClean="0"/>
          </a:p>
          <a:p>
            <a:r>
              <a:rPr lang="ru-RU" sz="1400" dirty="0"/>
              <a:t>3</a:t>
            </a:r>
            <a:r>
              <a:rPr lang="ru-RU" sz="1400" dirty="0" smtClean="0"/>
              <a:t>. Участие педагогов в НПК</a:t>
            </a:r>
          </a:p>
          <a:p>
            <a:endParaRPr lang="ru-RU" sz="14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3294031" y="3512999"/>
            <a:ext cx="288302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1.ОЭР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u="sng" dirty="0" smtClean="0">
                <a:solidFill>
                  <a:srgbClr val="0070C0"/>
                </a:solidFill>
              </a:rPr>
              <a:t>Расширение возможностей преподавания путем применения мультимедийных средств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hlinkClick r:id="rId3" action="ppaction://hlinkpres?slideindex=1&amp;slidetitle="/>
              </a:rPr>
              <a:t>Компьютерные технологии на уроках</a:t>
            </a: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hlinkClick r:id="rId4" action="ppaction://hlinkpres?slideindex=1&amp;slidetitle="/>
              </a:rPr>
              <a:t>Участие родителей в образовательном процессе</a:t>
            </a:r>
            <a:endParaRPr lang="ru-RU" sz="1400" dirty="0" smtClean="0"/>
          </a:p>
          <a:p>
            <a:r>
              <a:rPr lang="ru-RU" sz="1400" dirty="0"/>
              <a:t>2</a:t>
            </a:r>
            <a:r>
              <a:rPr lang="ru-RU" sz="1400" dirty="0" smtClean="0"/>
              <a:t>. Требования современного урока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hlinkClick r:id="rId5" action="ppaction://hlinkpres?slideindex=1&amp;slidetitle="/>
              </a:rPr>
              <a:t>Эффективность применения технологической карты в начальной школе</a:t>
            </a: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hlinkClick r:id="rId6" action="ppaction://hlinkpres?slideindex=1&amp;slidetitle="/>
              </a:rPr>
              <a:t>Урок в рамках ФГОС</a:t>
            </a: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6460255" y="3756464"/>
            <a:ext cx="2193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1. </a:t>
            </a:r>
            <a:r>
              <a:rPr lang="ru-RU" sz="1400" u="sng" dirty="0" smtClean="0">
                <a:solidFill>
                  <a:schemeClr val="accent1">
                    <a:lumMod val="75000"/>
                  </a:schemeClr>
                </a:solidFill>
              </a:rPr>
              <a:t>Портрет выпускника начальной школы</a:t>
            </a:r>
          </a:p>
        </p:txBody>
      </p:sp>
      <p:pic>
        <p:nvPicPr>
          <p:cNvPr id="23" name="Picture 2" descr="C:\Users\Анюточка\Desktop\Снимок11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9148" b="82019" l="10440" r="8434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82" t="10523" r="15176" b="17715"/>
          <a:stretch/>
        </p:blipFill>
        <p:spPr bwMode="auto">
          <a:xfrm>
            <a:off x="7798966" y="89554"/>
            <a:ext cx="1134208" cy="963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5925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0011" y="1928801"/>
            <a:ext cx="4034790" cy="215600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Методическая система педагогического работника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9454" y="346842"/>
            <a:ext cx="4835870" cy="566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Cambria" panose="02040503050406030204" pitchFamily="18" charset="0"/>
              </a:rPr>
              <a:t>Создание единой базы данных методических и демонстрационных материалов</a:t>
            </a:r>
            <a:endParaRPr lang="ru-RU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66" y="2044904"/>
            <a:ext cx="7238975" cy="423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Современный урок</a:t>
            </a:r>
            <a:endParaRPr lang="ru-RU" sz="2800" b="1" dirty="0"/>
          </a:p>
        </p:txBody>
      </p:sp>
      <p:pic>
        <p:nvPicPr>
          <p:cNvPr id="4" name="Picture 2" descr="C:\Users\Ноут\Pictures\фотки 2 б\фотки к выставке\развив.обуч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7526" r="-449"/>
          <a:stretch>
            <a:fillRect/>
          </a:stretch>
        </p:blipFill>
        <p:spPr bwMode="auto">
          <a:xfrm>
            <a:off x="431074" y="1528354"/>
            <a:ext cx="8307977" cy="499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01" t="7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238" y="263769"/>
            <a:ext cx="888023" cy="101566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6000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endParaRPr lang="ru-RU" sz="6000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6375" y="509161"/>
            <a:ext cx="6429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/>
              <a:t>Кадры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endParaRPr lang="ru-RU" sz="2400" b="1" u="sng" dirty="0">
              <a:solidFill>
                <a:srgbClr val="FF0000"/>
              </a:solidFill>
            </a:endParaRPr>
          </a:p>
        </p:txBody>
      </p:sp>
      <p:sp>
        <p:nvSpPr>
          <p:cNvPr id="4" name="Круговая стрелка 28"/>
          <p:cNvSpPr/>
          <p:nvPr/>
        </p:nvSpPr>
        <p:spPr>
          <a:xfrm rot="1829355">
            <a:off x="7053593" y="2193032"/>
            <a:ext cx="1047008" cy="908110"/>
          </a:xfrm>
          <a:custGeom>
            <a:avLst/>
            <a:gdLst>
              <a:gd name="connsiteX0" fmla="*/ 1785762 w 3173424"/>
              <a:gd name="connsiteY0" fmla="*/ 129117 h 3357390"/>
              <a:gd name="connsiteX1" fmla="*/ 2976612 w 3173424"/>
              <a:gd name="connsiteY1" fmla="*/ 1163802 h 3357390"/>
              <a:gd name="connsiteX2" fmla="*/ 3088367 w 3173424"/>
              <a:gd name="connsiteY2" fmla="*/ 1152836 h 3357390"/>
              <a:gd name="connsiteX3" fmla="*/ 2958003 w 3173424"/>
              <a:gd name="connsiteY3" fmla="*/ 1544180 h 3357390"/>
              <a:gd name="connsiteX4" fmla="*/ 2671097 w 3173424"/>
              <a:gd name="connsiteY4" fmla="*/ 1193768 h 3357390"/>
              <a:gd name="connsiteX5" fmla="*/ 2782518 w 3173424"/>
              <a:gd name="connsiteY5" fmla="*/ 1182838 h 3357390"/>
              <a:gd name="connsiteX6" fmla="*/ 1761580 w 3173424"/>
              <a:gd name="connsiteY6" fmla="*/ 317359 h 3357390"/>
              <a:gd name="connsiteX7" fmla="*/ 1785762 w 3173424"/>
              <a:gd name="connsiteY7" fmla="*/ 129117 h 3357390"/>
              <a:gd name="connsiteX0" fmla="*/ 56133 w 1358738"/>
              <a:gd name="connsiteY0" fmla="*/ 0 h 1415063"/>
              <a:gd name="connsiteX1" fmla="*/ 1246983 w 1358738"/>
              <a:gd name="connsiteY1" fmla="*/ 1034685 h 1415063"/>
              <a:gd name="connsiteX2" fmla="*/ 1358738 w 1358738"/>
              <a:gd name="connsiteY2" fmla="*/ 1023719 h 1415063"/>
              <a:gd name="connsiteX3" fmla="*/ 1228374 w 1358738"/>
              <a:gd name="connsiteY3" fmla="*/ 1415063 h 1415063"/>
              <a:gd name="connsiteX4" fmla="*/ 941468 w 1358738"/>
              <a:gd name="connsiteY4" fmla="*/ 1064651 h 1415063"/>
              <a:gd name="connsiteX5" fmla="*/ 1052889 w 1358738"/>
              <a:gd name="connsiteY5" fmla="*/ 1053721 h 1415063"/>
              <a:gd name="connsiteX6" fmla="*/ 0 w 1358738"/>
              <a:gd name="connsiteY6" fmla="*/ 30105 h 1415063"/>
              <a:gd name="connsiteX7" fmla="*/ 56133 w 1358738"/>
              <a:gd name="connsiteY7" fmla="*/ 0 h 1415063"/>
              <a:gd name="connsiteX0" fmla="*/ 7791 w 1310396"/>
              <a:gd name="connsiteY0" fmla="*/ 0 h 1415063"/>
              <a:gd name="connsiteX1" fmla="*/ 1198641 w 1310396"/>
              <a:gd name="connsiteY1" fmla="*/ 1034685 h 1415063"/>
              <a:gd name="connsiteX2" fmla="*/ 1310396 w 1310396"/>
              <a:gd name="connsiteY2" fmla="*/ 1023719 h 1415063"/>
              <a:gd name="connsiteX3" fmla="*/ 1180032 w 1310396"/>
              <a:gd name="connsiteY3" fmla="*/ 1415063 h 1415063"/>
              <a:gd name="connsiteX4" fmla="*/ 893126 w 1310396"/>
              <a:gd name="connsiteY4" fmla="*/ 1064651 h 1415063"/>
              <a:gd name="connsiteX5" fmla="*/ 1004547 w 1310396"/>
              <a:gd name="connsiteY5" fmla="*/ 1053721 h 1415063"/>
              <a:gd name="connsiteX6" fmla="*/ 0 w 1310396"/>
              <a:gd name="connsiteY6" fmla="*/ 6087 h 1415063"/>
              <a:gd name="connsiteX7" fmla="*/ 7791 w 1310396"/>
              <a:gd name="connsiteY7" fmla="*/ 0 h 141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0396" h="1415063">
                <a:moveTo>
                  <a:pt x="7791" y="0"/>
                </a:moveTo>
                <a:cubicBezTo>
                  <a:pt x="556279" y="79536"/>
                  <a:pt x="1016390" y="479309"/>
                  <a:pt x="1198641" y="1034685"/>
                </a:cubicBezTo>
                <a:lnTo>
                  <a:pt x="1310396" y="1023719"/>
                </a:lnTo>
                <a:lnTo>
                  <a:pt x="1180032" y="1415063"/>
                </a:lnTo>
                <a:lnTo>
                  <a:pt x="893126" y="1064651"/>
                </a:lnTo>
                <a:lnTo>
                  <a:pt x="1004547" y="1053721"/>
                </a:lnTo>
                <a:cubicBezTo>
                  <a:pt x="836337" y="587773"/>
                  <a:pt x="461809" y="74225"/>
                  <a:pt x="0" y="6087"/>
                </a:cubicBezTo>
                <a:lnTo>
                  <a:pt x="7791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Круговая стрелка 28"/>
          <p:cNvSpPr/>
          <p:nvPr/>
        </p:nvSpPr>
        <p:spPr>
          <a:xfrm rot="2032809">
            <a:off x="4312011" y="2213378"/>
            <a:ext cx="1086066" cy="945023"/>
          </a:xfrm>
          <a:custGeom>
            <a:avLst/>
            <a:gdLst>
              <a:gd name="connsiteX0" fmla="*/ 1785762 w 3173424"/>
              <a:gd name="connsiteY0" fmla="*/ 129117 h 3357390"/>
              <a:gd name="connsiteX1" fmla="*/ 2976612 w 3173424"/>
              <a:gd name="connsiteY1" fmla="*/ 1163802 h 3357390"/>
              <a:gd name="connsiteX2" fmla="*/ 3088367 w 3173424"/>
              <a:gd name="connsiteY2" fmla="*/ 1152836 h 3357390"/>
              <a:gd name="connsiteX3" fmla="*/ 2958003 w 3173424"/>
              <a:gd name="connsiteY3" fmla="*/ 1544180 h 3357390"/>
              <a:gd name="connsiteX4" fmla="*/ 2671097 w 3173424"/>
              <a:gd name="connsiteY4" fmla="*/ 1193768 h 3357390"/>
              <a:gd name="connsiteX5" fmla="*/ 2782518 w 3173424"/>
              <a:gd name="connsiteY5" fmla="*/ 1182838 h 3357390"/>
              <a:gd name="connsiteX6" fmla="*/ 1761580 w 3173424"/>
              <a:gd name="connsiteY6" fmla="*/ 317359 h 3357390"/>
              <a:gd name="connsiteX7" fmla="*/ 1785762 w 3173424"/>
              <a:gd name="connsiteY7" fmla="*/ 129117 h 3357390"/>
              <a:gd name="connsiteX0" fmla="*/ 56133 w 1358738"/>
              <a:gd name="connsiteY0" fmla="*/ 0 h 1415063"/>
              <a:gd name="connsiteX1" fmla="*/ 1246983 w 1358738"/>
              <a:gd name="connsiteY1" fmla="*/ 1034685 h 1415063"/>
              <a:gd name="connsiteX2" fmla="*/ 1358738 w 1358738"/>
              <a:gd name="connsiteY2" fmla="*/ 1023719 h 1415063"/>
              <a:gd name="connsiteX3" fmla="*/ 1228374 w 1358738"/>
              <a:gd name="connsiteY3" fmla="*/ 1415063 h 1415063"/>
              <a:gd name="connsiteX4" fmla="*/ 941468 w 1358738"/>
              <a:gd name="connsiteY4" fmla="*/ 1064651 h 1415063"/>
              <a:gd name="connsiteX5" fmla="*/ 1052889 w 1358738"/>
              <a:gd name="connsiteY5" fmla="*/ 1053721 h 1415063"/>
              <a:gd name="connsiteX6" fmla="*/ 0 w 1358738"/>
              <a:gd name="connsiteY6" fmla="*/ 30105 h 1415063"/>
              <a:gd name="connsiteX7" fmla="*/ 56133 w 1358738"/>
              <a:gd name="connsiteY7" fmla="*/ 0 h 1415063"/>
              <a:gd name="connsiteX0" fmla="*/ 7791 w 1310396"/>
              <a:gd name="connsiteY0" fmla="*/ 0 h 1415063"/>
              <a:gd name="connsiteX1" fmla="*/ 1198641 w 1310396"/>
              <a:gd name="connsiteY1" fmla="*/ 1034685 h 1415063"/>
              <a:gd name="connsiteX2" fmla="*/ 1310396 w 1310396"/>
              <a:gd name="connsiteY2" fmla="*/ 1023719 h 1415063"/>
              <a:gd name="connsiteX3" fmla="*/ 1180032 w 1310396"/>
              <a:gd name="connsiteY3" fmla="*/ 1415063 h 1415063"/>
              <a:gd name="connsiteX4" fmla="*/ 893126 w 1310396"/>
              <a:gd name="connsiteY4" fmla="*/ 1064651 h 1415063"/>
              <a:gd name="connsiteX5" fmla="*/ 1004547 w 1310396"/>
              <a:gd name="connsiteY5" fmla="*/ 1053721 h 1415063"/>
              <a:gd name="connsiteX6" fmla="*/ 0 w 1310396"/>
              <a:gd name="connsiteY6" fmla="*/ 6087 h 1415063"/>
              <a:gd name="connsiteX7" fmla="*/ 7791 w 1310396"/>
              <a:gd name="connsiteY7" fmla="*/ 0 h 141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0396" h="1415063">
                <a:moveTo>
                  <a:pt x="7791" y="0"/>
                </a:moveTo>
                <a:cubicBezTo>
                  <a:pt x="556279" y="79536"/>
                  <a:pt x="1016390" y="479309"/>
                  <a:pt x="1198641" y="1034685"/>
                </a:cubicBezTo>
                <a:lnTo>
                  <a:pt x="1310396" y="1023719"/>
                </a:lnTo>
                <a:lnTo>
                  <a:pt x="1180032" y="1415063"/>
                </a:lnTo>
                <a:lnTo>
                  <a:pt x="893126" y="1064651"/>
                </a:lnTo>
                <a:lnTo>
                  <a:pt x="1004547" y="1053721"/>
                </a:lnTo>
                <a:cubicBezTo>
                  <a:pt x="836337" y="587773"/>
                  <a:pt x="461809" y="74225"/>
                  <a:pt x="0" y="6087"/>
                </a:cubicBezTo>
                <a:lnTo>
                  <a:pt x="7791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Круговая стрелка 28"/>
          <p:cNvSpPr/>
          <p:nvPr/>
        </p:nvSpPr>
        <p:spPr>
          <a:xfrm rot="1777291">
            <a:off x="1541403" y="2325868"/>
            <a:ext cx="1111667" cy="853393"/>
          </a:xfrm>
          <a:custGeom>
            <a:avLst/>
            <a:gdLst>
              <a:gd name="connsiteX0" fmla="*/ 1785762 w 3173424"/>
              <a:gd name="connsiteY0" fmla="*/ 129117 h 3357390"/>
              <a:gd name="connsiteX1" fmla="*/ 2976612 w 3173424"/>
              <a:gd name="connsiteY1" fmla="*/ 1163802 h 3357390"/>
              <a:gd name="connsiteX2" fmla="*/ 3088367 w 3173424"/>
              <a:gd name="connsiteY2" fmla="*/ 1152836 h 3357390"/>
              <a:gd name="connsiteX3" fmla="*/ 2958003 w 3173424"/>
              <a:gd name="connsiteY3" fmla="*/ 1544180 h 3357390"/>
              <a:gd name="connsiteX4" fmla="*/ 2671097 w 3173424"/>
              <a:gd name="connsiteY4" fmla="*/ 1193768 h 3357390"/>
              <a:gd name="connsiteX5" fmla="*/ 2782518 w 3173424"/>
              <a:gd name="connsiteY5" fmla="*/ 1182838 h 3357390"/>
              <a:gd name="connsiteX6" fmla="*/ 1761580 w 3173424"/>
              <a:gd name="connsiteY6" fmla="*/ 317359 h 3357390"/>
              <a:gd name="connsiteX7" fmla="*/ 1785762 w 3173424"/>
              <a:gd name="connsiteY7" fmla="*/ 129117 h 3357390"/>
              <a:gd name="connsiteX0" fmla="*/ 56133 w 1358738"/>
              <a:gd name="connsiteY0" fmla="*/ 0 h 1415063"/>
              <a:gd name="connsiteX1" fmla="*/ 1246983 w 1358738"/>
              <a:gd name="connsiteY1" fmla="*/ 1034685 h 1415063"/>
              <a:gd name="connsiteX2" fmla="*/ 1358738 w 1358738"/>
              <a:gd name="connsiteY2" fmla="*/ 1023719 h 1415063"/>
              <a:gd name="connsiteX3" fmla="*/ 1228374 w 1358738"/>
              <a:gd name="connsiteY3" fmla="*/ 1415063 h 1415063"/>
              <a:gd name="connsiteX4" fmla="*/ 941468 w 1358738"/>
              <a:gd name="connsiteY4" fmla="*/ 1064651 h 1415063"/>
              <a:gd name="connsiteX5" fmla="*/ 1052889 w 1358738"/>
              <a:gd name="connsiteY5" fmla="*/ 1053721 h 1415063"/>
              <a:gd name="connsiteX6" fmla="*/ 0 w 1358738"/>
              <a:gd name="connsiteY6" fmla="*/ 30105 h 1415063"/>
              <a:gd name="connsiteX7" fmla="*/ 56133 w 1358738"/>
              <a:gd name="connsiteY7" fmla="*/ 0 h 1415063"/>
              <a:gd name="connsiteX0" fmla="*/ 7791 w 1310396"/>
              <a:gd name="connsiteY0" fmla="*/ 0 h 1415063"/>
              <a:gd name="connsiteX1" fmla="*/ 1198641 w 1310396"/>
              <a:gd name="connsiteY1" fmla="*/ 1034685 h 1415063"/>
              <a:gd name="connsiteX2" fmla="*/ 1310396 w 1310396"/>
              <a:gd name="connsiteY2" fmla="*/ 1023719 h 1415063"/>
              <a:gd name="connsiteX3" fmla="*/ 1180032 w 1310396"/>
              <a:gd name="connsiteY3" fmla="*/ 1415063 h 1415063"/>
              <a:gd name="connsiteX4" fmla="*/ 893126 w 1310396"/>
              <a:gd name="connsiteY4" fmla="*/ 1064651 h 1415063"/>
              <a:gd name="connsiteX5" fmla="*/ 1004547 w 1310396"/>
              <a:gd name="connsiteY5" fmla="*/ 1053721 h 1415063"/>
              <a:gd name="connsiteX6" fmla="*/ 0 w 1310396"/>
              <a:gd name="connsiteY6" fmla="*/ 6087 h 1415063"/>
              <a:gd name="connsiteX7" fmla="*/ 7791 w 1310396"/>
              <a:gd name="connsiteY7" fmla="*/ 0 h 141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0396" h="1415063">
                <a:moveTo>
                  <a:pt x="7791" y="0"/>
                </a:moveTo>
                <a:cubicBezTo>
                  <a:pt x="556279" y="79536"/>
                  <a:pt x="1016390" y="479309"/>
                  <a:pt x="1198641" y="1034685"/>
                </a:cubicBezTo>
                <a:lnTo>
                  <a:pt x="1310396" y="1023719"/>
                </a:lnTo>
                <a:lnTo>
                  <a:pt x="1180032" y="1415063"/>
                </a:lnTo>
                <a:lnTo>
                  <a:pt x="893126" y="1064651"/>
                </a:lnTo>
                <a:lnTo>
                  <a:pt x="1004547" y="1053721"/>
                </a:lnTo>
                <a:cubicBezTo>
                  <a:pt x="836337" y="587773"/>
                  <a:pt x="461809" y="74225"/>
                  <a:pt x="0" y="6087"/>
                </a:cubicBezTo>
                <a:lnTo>
                  <a:pt x="7791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7" name="Group 69"/>
          <p:cNvGrpSpPr/>
          <p:nvPr/>
        </p:nvGrpSpPr>
        <p:grpSpPr>
          <a:xfrm>
            <a:off x="602995" y="3547241"/>
            <a:ext cx="2473580" cy="1497725"/>
            <a:chOff x="671486" y="1214422"/>
            <a:chExt cx="1828812" cy="1981214"/>
          </a:xfrm>
        </p:grpSpPr>
        <p:sp>
          <p:nvSpPr>
            <p:cNvPr id="8" name="Round Diagonal Corner Rectangle 70"/>
            <p:cNvSpPr/>
            <p:nvPr/>
          </p:nvSpPr>
          <p:spPr>
            <a:xfrm>
              <a:off x="671486" y="1214422"/>
              <a:ext cx="1828812" cy="1981214"/>
            </a:xfrm>
            <a:prstGeom prst="round2DiagRect">
              <a:avLst>
                <a:gd name="adj1" fmla="val 21111"/>
                <a:gd name="adj2" fmla="val 0"/>
              </a:avLst>
            </a:prstGeom>
            <a:gradFill>
              <a:gsLst>
                <a:gs pos="100000">
                  <a:srgbClr val="0070C0"/>
                </a:gs>
                <a:gs pos="0">
                  <a:srgbClr val="4EE7FC"/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 Diagonal Corner Rectangle 71"/>
            <p:cNvSpPr/>
            <p:nvPr/>
          </p:nvSpPr>
          <p:spPr>
            <a:xfrm>
              <a:off x="714347" y="1257284"/>
              <a:ext cx="1732099" cy="1876441"/>
            </a:xfrm>
            <a:prstGeom prst="round2DiagRect">
              <a:avLst>
                <a:gd name="adj1" fmla="val 21111"/>
                <a:gd name="adj2" fmla="val 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69"/>
          <p:cNvGrpSpPr/>
          <p:nvPr/>
        </p:nvGrpSpPr>
        <p:grpSpPr>
          <a:xfrm>
            <a:off x="3565270" y="3411909"/>
            <a:ext cx="2382730" cy="1696119"/>
            <a:chOff x="671486" y="1214422"/>
            <a:chExt cx="1828812" cy="1981214"/>
          </a:xfrm>
        </p:grpSpPr>
        <p:sp>
          <p:nvSpPr>
            <p:cNvPr id="11" name="Round Diagonal Corner Rectangle 70"/>
            <p:cNvSpPr/>
            <p:nvPr/>
          </p:nvSpPr>
          <p:spPr>
            <a:xfrm>
              <a:off x="671486" y="1214422"/>
              <a:ext cx="1828812" cy="1981214"/>
            </a:xfrm>
            <a:prstGeom prst="round2DiagRect">
              <a:avLst>
                <a:gd name="adj1" fmla="val 21111"/>
                <a:gd name="adj2" fmla="val 0"/>
              </a:avLst>
            </a:prstGeom>
            <a:gradFill>
              <a:gsLst>
                <a:gs pos="100000">
                  <a:srgbClr val="0070C0"/>
                </a:gs>
                <a:gs pos="0">
                  <a:srgbClr val="4EE7FC"/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ound Diagonal Corner Rectangle 71"/>
            <p:cNvSpPr/>
            <p:nvPr/>
          </p:nvSpPr>
          <p:spPr>
            <a:xfrm>
              <a:off x="714347" y="1257284"/>
              <a:ext cx="1732099" cy="1876441"/>
            </a:xfrm>
            <a:prstGeom prst="round2DiagRect">
              <a:avLst>
                <a:gd name="adj1" fmla="val 21111"/>
                <a:gd name="adj2" fmla="val 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69"/>
          <p:cNvGrpSpPr/>
          <p:nvPr/>
        </p:nvGrpSpPr>
        <p:grpSpPr>
          <a:xfrm>
            <a:off x="6321822" y="3323739"/>
            <a:ext cx="2382730" cy="1721227"/>
            <a:chOff x="671486" y="1214422"/>
            <a:chExt cx="1828812" cy="1981214"/>
          </a:xfrm>
        </p:grpSpPr>
        <p:sp>
          <p:nvSpPr>
            <p:cNvPr id="14" name="Round Diagonal Corner Rectangle 70"/>
            <p:cNvSpPr/>
            <p:nvPr/>
          </p:nvSpPr>
          <p:spPr>
            <a:xfrm>
              <a:off x="671486" y="1214422"/>
              <a:ext cx="1828812" cy="1981214"/>
            </a:xfrm>
            <a:prstGeom prst="round2DiagRect">
              <a:avLst>
                <a:gd name="adj1" fmla="val 21111"/>
                <a:gd name="adj2" fmla="val 0"/>
              </a:avLst>
            </a:prstGeom>
            <a:gradFill>
              <a:gsLst>
                <a:gs pos="100000">
                  <a:srgbClr val="0070C0"/>
                </a:gs>
                <a:gs pos="0">
                  <a:srgbClr val="4EE7FC"/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 Diagonal Corner Rectangle 71"/>
            <p:cNvSpPr/>
            <p:nvPr/>
          </p:nvSpPr>
          <p:spPr>
            <a:xfrm>
              <a:off x="714347" y="1257284"/>
              <a:ext cx="1732099" cy="1876441"/>
            </a:xfrm>
            <a:prstGeom prst="round2DiagRect">
              <a:avLst>
                <a:gd name="adj1" fmla="val 21111"/>
                <a:gd name="adj2" fmla="val 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77888" y="3326525"/>
            <a:ext cx="2256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u="sng" dirty="0" smtClean="0"/>
          </a:p>
          <a:p>
            <a:pPr algn="ctr"/>
            <a:r>
              <a:rPr lang="ru-RU" sz="1600" b="1" u="sng" dirty="0" smtClean="0"/>
              <a:t>Учителя начальных классов</a:t>
            </a:r>
            <a:endParaRPr lang="ru-RU" sz="1600" b="1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3546220" y="3743002"/>
            <a:ext cx="2319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/>
              <a:t>Квалификация</a:t>
            </a:r>
            <a:endParaRPr lang="ru-RU" sz="1600" b="1" u="sng" dirty="0"/>
          </a:p>
        </p:txBody>
      </p:sp>
      <p:sp>
        <p:nvSpPr>
          <p:cNvPr id="18" name="TextBox 17"/>
          <p:cNvSpPr txBox="1"/>
          <p:nvPr/>
        </p:nvSpPr>
        <p:spPr>
          <a:xfrm>
            <a:off x="6340873" y="3626069"/>
            <a:ext cx="2376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/>
              <a:t>Курсы повышения квалификации</a:t>
            </a:r>
            <a:endParaRPr lang="ru-RU" sz="1600" b="1" u="sng" dirty="0"/>
          </a:p>
        </p:txBody>
      </p:sp>
      <p:pic>
        <p:nvPicPr>
          <p:cNvPr id="23" name="Picture 2" descr="C:\Users\Анюточка\Desktop\Снимок1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9148" b="82019" l="10440" r="8434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82" t="10523" r="15176" b="17715"/>
          <a:stretch/>
        </p:blipFill>
        <p:spPr bwMode="auto">
          <a:xfrm>
            <a:off x="7798966" y="89554"/>
            <a:ext cx="1134208" cy="963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450429" y="851338"/>
            <a:ext cx="66215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Самым важным явлением в школе, самым поучительным предметом, самым живым примером для ученика является сам учитель. </a:t>
            </a:r>
            <a:br>
              <a:rPr lang="ru-RU" sz="2400" b="1" dirty="0" smtClean="0"/>
            </a:br>
            <a:r>
              <a:rPr lang="ru-RU" sz="2400" b="1" dirty="0" smtClean="0"/>
              <a:t>А. </a:t>
            </a:r>
            <a:r>
              <a:rPr lang="ru-RU" sz="2400" b="1" dirty="0" err="1" smtClean="0"/>
              <a:t>Дистервег</a:t>
            </a:r>
            <a:r>
              <a:rPr lang="ru-RU" sz="2400" b="1" dirty="0" smtClean="0"/>
              <a:t> 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111264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Квалификационные категории</a:t>
            </a:r>
            <a:endParaRPr lang="ru-RU" sz="28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832653627"/>
              </p:ext>
            </p:extLst>
          </p:nvPr>
        </p:nvGraphicFramePr>
        <p:xfrm>
          <a:off x="685800" y="1997075"/>
          <a:ext cx="6629400" cy="3775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4457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Стаж работы</a:t>
            </a:r>
            <a:endParaRPr lang="ru-RU" sz="28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522437294"/>
              </p:ext>
            </p:extLst>
          </p:nvPr>
        </p:nvGraphicFramePr>
        <p:xfrm>
          <a:off x="533400" y="112077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381000" y="5260976"/>
            <a:ext cx="6553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Средний возраст учителя 48 лет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876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336" y="195309"/>
            <a:ext cx="1631224" cy="1058725"/>
          </a:xfrm>
        </p:spPr>
        <p:txBody>
          <a:bodyPr/>
          <a:lstStyle/>
          <a:p>
            <a:r>
              <a:rPr lang="ru-RU" sz="3200" b="1" dirty="0" smtClean="0"/>
              <a:t>ПНПО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6580" y="1054916"/>
            <a:ext cx="4478927" cy="1009015"/>
          </a:xfrm>
        </p:spPr>
        <p:txBody>
          <a:bodyPr>
            <a:noAutofit/>
          </a:bodyPr>
          <a:lstStyle/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ru-RU" sz="2400" dirty="0" smtClean="0"/>
              <a:t>Васильева Ирина Ивановна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ru-RU" sz="2400" dirty="0" err="1" smtClean="0"/>
              <a:t>Борунова</a:t>
            </a:r>
            <a:r>
              <a:rPr lang="ru-RU" sz="2400" dirty="0" smtClean="0"/>
              <a:t> Галина Николаевна</a:t>
            </a:r>
            <a:endParaRPr lang="ru-RU" sz="2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457700" y="1353549"/>
            <a:ext cx="4398917" cy="1058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Награждены грамотами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Министерства образования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984171" y="2412274"/>
            <a:ext cx="4872446" cy="4117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2000" dirty="0" smtClean="0"/>
              <a:t>1.Борунова Галина Николаевна</a:t>
            </a:r>
          </a:p>
          <a:p>
            <a:r>
              <a:rPr lang="ru-RU" sz="2000" dirty="0" smtClean="0"/>
              <a:t>2.Васильева Ирина Ивановна</a:t>
            </a:r>
          </a:p>
          <a:p>
            <a:r>
              <a:rPr lang="ru-RU" sz="2000" dirty="0" smtClean="0"/>
              <a:t>3.Густова Инна Валентиновна</a:t>
            </a:r>
          </a:p>
          <a:p>
            <a:r>
              <a:rPr lang="ru-RU" sz="2000" dirty="0" smtClean="0"/>
              <a:t>4.Духовская Елена Леонидовна</a:t>
            </a:r>
          </a:p>
          <a:p>
            <a:r>
              <a:rPr lang="ru-RU" sz="2000" dirty="0" smtClean="0"/>
              <a:t>5.Егорова Е.В. </a:t>
            </a:r>
          </a:p>
          <a:p>
            <a:r>
              <a:rPr lang="ru-RU" sz="2000" dirty="0" smtClean="0"/>
              <a:t>6.Колбанова Елена Викторовна</a:t>
            </a:r>
          </a:p>
          <a:p>
            <a:r>
              <a:rPr lang="ru-RU" sz="2000" dirty="0" smtClean="0"/>
              <a:t>7.Пирожникова Надежда Владимировна</a:t>
            </a:r>
          </a:p>
          <a:p>
            <a:r>
              <a:rPr lang="ru-RU" sz="2000" dirty="0" smtClean="0"/>
              <a:t>8.Прокопцова Татьяна Григорьевна</a:t>
            </a:r>
          </a:p>
          <a:p>
            <a:r>
              <a:rPr lang="ru-RU" sz="2000" dirty="0" smtClean="0"/>
              <a:t>9.Скугорева Ирина Владимировна</a:t>
            </a:r>
          </a:p>
          <a:p>
            <a:r>
              <a:rPr lang="ru-RU" sz="2000" dirty="0" smtClean="0"/>
              <a:t>10.Степанова Галина Петровна</a:t>
            </a:r>
          </a:p>
          <a:p>
            <a:r>
              <a:rPr lang="ru-RU" sz="2000" dirty="0" smtClean="0"/>
              <a:t>11.Филимоненкова Татьяна Васильевна</a:t>
            </a:r>
          </a:p>
          <a:p>
            <a:r>
              <a:rPr lang="ru-RU" sz="2000" dirty="0" smtClean="0"/>
              <a:t>12.Хомякова Нина Федоровна</a:t>
            </a:r>
          </a:p>
          <a:p>
            <a:r>
              <a:rPr lang="ru-RU" sz="2000" dirty="0" smtClean="0"/>
              <a:t>13.Цыганкова Лариса </a:t>
            </a:r>
            <a:r>
              <a:rPr lang="ru-RU" sz="2000" dirty="0" smtClean="0"/>
              <a:t>Владимировна</a:t>
            </a:r>
          </a:p>
          <a:p>
            <a:r>
              <a:rPr lang="ru-RU" sz="2000" dirty="0" smtClean="0"/>
              <a:t>14. </a:t>
            </a:r>
            <a:r>
              <a:rPr lang="ru-RU" sz="2000" dirty="0" err="1" smtClean="0"/>
              <a:t>Прохоренкова</a:t>
            </a:r>
            <a:r>
              <a:rPr lang="ru-RU" sz="2000" dirty="0" smtClean="0"/>
              <a:t> </a:t>
            </a:r>
            <a:r>
              <a:rPr lang="ru-RU" sz="2000" dirty="0" smtClean="0"/>
              <a:t>Татьяна Николаевна</a:t>
            </a:r>
            <a:endParaRPr lang="ru-RU" sz="2000" dirty="0"/>
          </a:p>
        </p:txBody>
      </p:sp>
      <p:pic>
        <p:nvPicPr>
          <p:cNvPr id="2050" name="Picture 2" descr="http://www.balagan-prikolov.com.ru/img/gb_68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730754"/>
            <a:ext cx="2835275" cy="26651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483283"/>
            <a:ext cx="663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21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7155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24808" y="1271061"/>
            <a:ext cx="7886700" cy="442477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1" i="1" dirty="0" smtClean="0"/>
              <a:t>В селе ты не просто порядочный житель,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1" i="1" dirty="0" smtClean="0"/>
              <a:t>Ты лучший из лучших!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1" i="1" dirty="0" smtClean="0"/>
              <a:t>Ты – первый учитель!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1" i="1" dirty="0" smtClean="0"/>
              <a:t>И спрос с тебя строгий,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1" i="1" dirty="0" smtClean="0"/>
              <a:t>И честь высока,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1" i="1" dirty="0" smtClean="0"/>
              <a:t>И доля твоя на селе нелегка.</a:t>
            </a:r>
            <a:endParaRPr lang="ru-RU" sz="2800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2492" y="676458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СЕЛЬСКИЙ УЧИТЕЛЬ</a:t>
            </a:r>
            <a:endParaRPr lang="ru-RU" sz="5400" b="1" cap="all" spc="0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6" name="Picture 2" descr="http://giraffe-kids.com.ua/wp-content/uploads/2015/02/020215%D0%B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25" y="4084637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496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238" y="263769"/>
            <a:ext cx="888023" cy="101566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6000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endParaRPr lang="ru-RU" sz="6000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4970" y="571486"/>
            <a:ext cx="7535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/>
              <a:t>Методы</a:t>
            </a:r>
          </a:p>
          <a:p>
            <a:pPr algn="ctr"/>
            <a:r>
              <a:rPr lang="ru-RU" sz="2400" b="1" dirty="0" smtClean="0"/>
              <a:t>Вывести урок из кризисного состояния будет трудно, если не осмыслить по-новому педагогический процесс </a:t>
            </a:r>
            <a:endParaRPr lang="ru-RU" sz="2400" b="1" dirty="0"/>
          </a:p>
        </p:txBody>
      </p:sp>
      <p:sp>
        <p:nvSpPr>
          <p:cNvPr id="4" name="Круговая стрелка 28"/>
          <p:cNvSpPr/>
          <p:nvPr/>
        </p:nvSpPr>
        <p:spPr>
          <a:xfrm rot="1550535">
            <a:off x="7094890" y="2021582"/>
            <a:ext cx="1047008" cy="908110"/>
          </a:xfrm>
          <a:custGeom>
            <a:avLst/>
            <a:gdLst>
              <a:gd name="connsiteX0" fmla="*/ 1785762 w 3173424"/>
              <a:gd name="connsiteY0" fmla="*/ 129117 h 3357390"/>
              <a:gd name="connsiteX1" fmla="*/ 2976612 w 3173424"/>
              <a:gd name="connsiteY1" fmla="*/ 1163802 h 3357390"/>
              <a:gd name="connsiteX2" fmla="*/ 3088367 w 3173424"/>
              <a:gd name="connsiteY2" fmla="*/ 1152836 h 3357390"/>
              <a:gd name="connsiteX3" fmla="*/ 2958003 w 3173424"/>
              <a:gd name="connsiteY3" fmla="*/ 1544180 h 3357390"/>
              <a:gd name="connsiteX4" fmla="*/ 2671097 w 3173424"/>
              <a:gd name="connsiteY4" fmla="*/ 1193768 h 3357390"/>
              <a:gd name="connsiteX5" fmla="*/ 2782518 w 3173424"/>
              <a:gd name="connsiteY5" fmla="*/ 1182838 h 3357390"/>
              <a:gd name="connsiteX6" fmla="*/ 1761580 w 3173424"/>
              <a:gd name="connsiteY6" fmla="*/ 317359 h 3357390"/>
              <a:gd name="connsiteX7" fmla="*/ 1785762 w 3173424"/>
              <a:gd name="connsiteY7" fmla="*/ 129117 h 3357390"/>
              <a:gd name="connsiteX0" fmla="*/ 56133 w 1358738"/>
              <a:gd name="connsiteY0" fmla="*/ 0 h 1415063"/>
              <a:gd name="connsiteX1" fmla="*/ 1246983 w 1358738"/>
              <a:gd name="connsiteY1" fmla="*/ 1034685 h 1415063"/>
              <a:gd name="connsiteX2" fmla="*/ 1358738 w 1358738"/>
              <a:gd name="connsiteY2" fmla="*/ 1023719 h 1415063"/>
              <a:gd name="connsiteX3" fmla="*/ 1228374 w 1358738"/>
              <a:gd name="connsiteY3" fmla="*/ 1415063 h 1415063"/>
              <a:gd name="connsiteX4" fmla="*/ 941468 w 1358738"/>
              <a:gd name="connsiteY4" fmla="*/ 1064651 h 1415063"/>
              <a:gd name="connsiteX5" fmla="*/ 1052889 w 1358738"/>
              <a:gd name="connsiteY5" fmla="*/ 1053721 h 1415063"/>
              <a:gd name="connsiteX6" fmla="*/ 0 w 1358738"/>
              <a:gd name="connsiteY6" fmla="*/ 30105 h 1415063"/>
              <a:gd name="connsiteX7" fmla="*/ 56133 w 1358738"/>
              <a:gd name="connsiteY7" fmla="*/ 0 h 1415063"/>
              <a:gd name="connsiteX0" fmla="*/ 7791 w 1310396"/>
              <a:gd name="connsiteY0" fmla="*/ 0 h 1415063"/>
              <a:gd name="connsiteX1" fmla="*/ 1198641 w 1310396"/>
              <a:gd name="connsiteY1" fmla="*/ 1034685 h 1415063"/>
              <a:gd name="connsiteX2" fmla="*/ 1310396 w 1310396"/>
              <a:gd name="connsiteY2" fmla="*/ 1023719 h 1415063"/>
              <a:gd name="connsiteX3" fmla="*/ 1180032 w 1310396"/>
              <a:gd name="connsiteY3" fmla="*/ 1415063 h 1415063"/>
              <a:gd name="connsiteX4" fmla="*/ 893126 w 1310396"/>
              <a:gd name="connsiteY4" fmla="*/ 1064651 h 1415063"/>
              <a:gd name="connsiteX5" fmla="*/ 1004547 w 1310396"/>
              <a:gd name="connsiteY5" fmla="*/ 1053721 h 1415063"/>
              <a:gd name="connsiteX6" fmla="*/ 0 w 1310396"/>
              <a:gd name="connsiteY6" fmla="*/ 6087 h 1415063"/>
              <a:gd name="connsiteX7" fmla="*/ 7791 w 1310396"/>
              <a:gd name="connsiteY7" fmla="*/ 0 h 141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0396" h="1415063">
                <a:moveTo>
                  <a:pt x="7791" y="0"/>
                </a:moveTo>
                <a:cubicBezTo>
                  <a:pt x="556279" y="79536"/>
                  <a:pt x="1016390" y="479309"/>
                  <a:pt x="1198641" y="1034685"/>
                </a:cubicBezTo>
                <a:lnTo>
                  <a:pt x="1310396" y="1023719"/>
                </a:lnTo>
                <a:lnTo>
                  <a:pt x="1180032" y="1415063"/>
                </a:lnTo>
                <a:lnTo>
                  <a:pt x="893126" y="1064651"/>
                </a:lnTo>
                <a:lnTo>
                  <a:pt x="1004547" y="1053721"/>
                </a:lnTo>
                <a:cubicBezTo>
                  <a:pt x="836337" y="587773"/>
                  <a:pt x="461809" y="74225"/>
                  <a:pt x="0" y="6087"/>
                </a:cubicBezTo>
                <a:lnTo>
                  <a:pt x="7791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Круговая стрелка 28"/>
          <p:cNvSpPr/>
          <p:nvPr/>
        </p:nvSpPr>
        <p:spPr>
          <a:xfrm rot="2032809">
            <a:off x="4232410" y="1994303"/>
            <a:ext cx="1086066" cy="945023"/>
          </a:xfrm>
          <a:custGeom>
            <a:avLst/>
            <a:gdLst>
              <a:gd name="connsiteX0" fmla="*/ 1785762 w 3173424"/>
              <a:gd name="connsiteY0" fmla="*/ 129117 h 3357390"/>
              <a:gd name="connsiteX1" fmla="*/ 2976612 w 3173424"/>
              <a:gd name="connsiteY1" fmla="*/ 1163802 h 3357390"/>
              <a:gd name="connsiteX2" fmla="*/ 3088367 w 3173424"/>
              <a:gd name="connsiteY2" fmla="*/ 1152836 h 3357390"/>
              <a:gd name="connsiteX3" fmla="*/ 2958003 w 3173424"/>
              <a:gd name="connsiteY3" fmla="*/ 1544180 h 3357390"/>
              <a:gd name="connsiteX4" fmla="*/ 2671097 w 3173424"/>
              <a:gd name="connsiteY4" fmla="*/ 1193768 h 3357390"/>
              <a:gd name="connsiteX5" fmla="*/ 2782518 w 3173424"/>
              <a:gd name="connsiteY5" fmla="*/ 1182838 h 3357390"/>
              <a:gd name="connsiteX6" fmla="*/ 1761580 w 3173424"/>
              <a:gd name="connsiteY6" fmla="*/ 317359 h 3357390"/>
              <a:gd name="connsiteX7" fmla="*/ 1785762 w 3173424"/>
              <a:gd name="connsiteY7" fmla="*/ 129117 h 3357390"/>
              <a:gd name="connsiteX0" fmla="*/ 56133 w 1358738"/>
              <a:gd name="connsiteY0" fmla="*/ 0 h 1415063"/>
              <a:gd name="connsiteX1" fmla="*/ 1246983 w 1358738"/>
              <a:gd name="connsiteY1" fmla="*/ 1034685 h 1415063"/>
              <a:gd name="connsiteX2" fmla="*/ 1358738 w 1358738"/>
              <a:gd name="connsiteY2" fmla="*/ 1023719 h 1415063"/>
              <a:gd name="connsiteX3" fmla="*/ 1228374 w 1358738"/>
              <a:gd name="connsiteY3" fmla="*/ 1415063 h 1415063"/>
              <a:gd name="connsiteX4" fmla="*/ 941468 w 1358738"/>
              <a:gd name="connsiteY4" fmla="*/ 1064651 h 1415063"/>
              <a:gd name="connsiteX5" fmla="*/ 1052889 w 1358738"/>
              <a:gd name="connsiteY5" fmla="*/ 1053721 h 1415063"/>
              <a:gd name="connsiteX6" fmla="*/ 0 w 1358738"/>
              <a:gd name="connsiteY6" fmla="*/ 30105 h 1415063"/>
              <a:gd name="connsiteX7" fmla="*/ 56133 w 1358738"/>
              <a:gd name="connsiteY7" fmla="*/ 0 h 1415063"/>
              <a:gd name="connsiteX0" fmla="*/ 7791 w 1310396"/>
              <a:gd name="connsiteY0" fmla="*/ 0 h 1415063"/>
              <a:gd name="connsiteX1" fmla="*/ 1198641 w 1310396"/>
              <a:gd name="connsiteY1" fmla="*/ 1034685 h 1415063"/>
              <a:gd name="connsiteX2" fmla="*/ 1310396 w 1310396"/>
              <a:gd name="connsiteY2" fmla="*/ 1023719 h 1415063"/>
              <a:gd name="connsiteX3" fmla="*/ 1180032 w 1310396"/>
              <a:gd name="connsiteY3" fmla="*/ 1415063 h 1415063"/>
              <a:gd name="connsiteX4" fmla="*/ 893126 w 1310396"/>
              <a:gd name="connsiteY4" fmla="*/ 1064651 h 1415063"/>
              <a:gd name="connsiteX5" fmla="*/ 1004547 w 1310396"/>
              <a:gd name="connsiteY5" fmla="*/ 1053721 h 1415063"/>
              <a:gd name="connsiteX6" fmla="*/ 0 w 1310396"/>
              <a:gd name="connsiteY6" fmla="*/ 6087 h 1415063"/>
              <a:gd name="connsiteX7" fmla="*/ 7791 w 1310396"/>
              <a:gd name="connsiteY7" fmla="*/ 0 h 141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0396" h="1415063">
                <a:moveTo>
                  <a:pt x="7791" y="0"/>
                </a:moveTo>
                <a:cubicBezTo>
                  <a:pt x="556279" y="79536"/>
                  <a:pt x="1016390" y="479309"/>
                  <a:pt x="1198641" y="1034685"/>
                </a:cubicBezTo>
                <a:lnTo>
                  <a:pt x="1310396" y="1023719"/>
                </a:lnTo>
                <a:lnTo>
                  <a:pt x="1180032" y="1415063"/>
                </a:lnTo>
                <a:lnTo>
                  <a:pt x="893126" y="1064651"/>
                </a:lnTo>
                <a:lnTo>
                  <a:pt x="1004547" y="1053721"/>
                </a:lnTo>
                <a:cubicBezTo>
                  <a:pt x="836337" y="587773"/>
                  <a:pt x="461809" y="74225"/>
                  <a:pt x="0" y="6087"/>
                </a:cubicBezTo>
                <a:lnTo>
                  <a:pt x="7791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Круговая стрелка 28"/>
          <p:cNvSpPr/>
          <p:nvPr/>
        </p:nvSpPr>
        <p:spPr>
          <a:xfrm rot="1777291">
            <a:off x="1484254" y="2040118"/>
            <a:ext cx="1111667" cy="853393"/>
          </a:xfrm>
          <a:custGeom>
            <a:avLst/>
            <a:gdLst>
              <a:gd name="connsiteX0" fmla="*/ 1785762 w 3173424"/>
              <a:gd name="connsiteY0" fmla="*/ 129117 h 3357390"/>
              <a:gd name="connsiteX1" fmla="*/ 2976612 w 3173424"/>
              <a:gd name="connsiteY1" fmla="*/ 1163802 h 3357390"/>
              <a:gd name="connsiteX2" fmla="*/ 3088367 w 3173424"/>
              <a:gd name="connsiteY2" fmla="*/ 1152836 h 3357390"/>
              <a:gd name="connsiteX3" fmla="*/ 2958003 w 3173424"/>
              <a:gd name="connsiteY3" fmla="*/ 1544180 h 3357390"/>
              <a:gd name="connsiteX4" fmla="*/ 2671097 w 3173424"/>
              <a:gd name="connsiteY4" fmla="*/ 1193768 h 3357390"/>
              <a:gd name="connsiteX5" fmla="*/ 2782518 w 3173424"/>
              <a:gd name="connsiteY5" fmla="*/ 1182838 h 3357390"/>
              <a:gd name="connsiteX6" fmla="*/ 1761580 w 3173424"/>
              <a:gd name="connsiteY6" fmla="*/ 317359 h 3357390"/>
              <a:gd name="connsiteX7" fmla="*/ 1785762 w 3173424"/>
              <a:gd name="connsiteY7" fmla="*/ 129117 h 3357390"/>
              <a:gd name="connsiteX0" fmla="*/ 56133 w 1358738"/>
              <a:gd name="connsiteY0" fmla="*/ 0 h 1415063"/>
              <a:gd name="connsiteX1" fmla="*/ 1246983 w 1358738"/>
              <a:gd name="connsiteY1" fmla="*/ 1034685 h 1415063"/>
              <a:gd name="connsiteX2" fmla="*/ 1358738 w 1358738"/>
              <a:gd name="connsiteY2" fmla="*/ 1023719 h 1415063"/>
              <a:gd name="connsiteX3" fmla="*/ 1228374 w 1358738"/>
              <a:gd name="connsiteY3" fmla="*/ 1415063 h 1415063"/>
              <a:gd name="connsiteX4" fmla="*/ 941468 w 1358738"/>
              <a:gd name="connsiteY4" fmla="*/ 1064651 h 1415063"/>
              <a:gd name="connsiteX5" fmla="*/ 1052889 w 1358738"/>
              <a:gd name="connsiteY5" fmla="*/ 1053721 h 1415063"/>
              <a:gd name="connsiteX6" fmla="*/ 0 w 1358738"/>
              <a:gd name="connsiteY6" fmla="*/ 30105 h 1415063"/>
              <a:gd name="connsiteX7" fmla="*/ 56133 w 1358738"/>
              <a:gd name="connsiteY7" fmla="*/ 0 h 1415063"/>
              <a:gd name="connsiteX0" fmla="*/ 7791 w 1310396"/>
              <a:gd name="connsiteY0" fmla="*/ 0 h 1415063"/>
              <a:gd name="connsiteX1" fmla="*/ 1198641 w 1310396"/>
              <a:gd name="connsiteY1" fmla="*/ 1034685 h 1415063"/>
              <a:gd name="connsiteX2" fmla="*/ 1310396 w 1310396"/>
              <a:gd name="connsiteY2" fmla="*/ 1023719 h 1415063"/>
              <a:gd name="connsiteX3" fmla="*/ 1180032 w 1310396"/>
              <a:gd name="connsiteY3" fmla="*/ 1415063 h 1415063"/>
              <a:gd name="connsiteX4" fmla="*/ 893126 w 1310396"/>
              <a:gd name="connsiteY4" fmla="*/ 1064651 h 1415063"/>
              <a:gd name="connsiteX5" fmla="*/ 1004547 w 1310396"/>
              <a:gd name="connsiteY5" fmla="*/ 1053721 h 1415063"/>
              <a:gd name="connsiteX6" fmla="*/ 0 w 1310396"/>
              <a:gd name="connsiteY6" fmla="*/ 6087 h 1415063"/>
              <a:gd name="connsiteX7" fmla="*/ 7791 w 1310396"/>
              <a:gd name="connsiteY7" fmla="*/ 0 h 141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0396" h="1415063">
                <a:moveTo>
                  <a:pt x="7791" y="0"/>
                </a:moveTo>
                <a:cubicBezTo>
                  <a:pt x="556279" y="79536"/>
                  <a:pt x="1016390" y="479309"/>
                  <a:pt x="1198641" y="1034685"/>
                </a:cubicBezTo>
                <a:lnTo>
                  <a:pt x="1310396" y="1023719"/>
                </a:lnTo>
                <a:lnTo>
                  <a:pt x="1180032" y="1415063"/>
                </a:lnTo>
                <a:lnTo>
                  <a:pt x="893126" y="1064651"/>
                </a:lnTo>
                <a:lnTo>
                  <a:pt x="1004547" y="1053721"/>
                </a:lnTo>
                <a:cubicBezTo>
                  <a:pt x="836337" y="587773"/>
                  <a:pt x="461809" y="74225"/>
                  <a:pt x="0" y="6087"/>
                </a:cubicBezTo>
                <a:lnTo>
                  <a:pt x="7791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7" name="Group 69"/>
          <p:cNvGrpSpPr/>
          <p:nvPr/>
        </p:nvGrpSpPr>
        <p:grpSpPr>
          <a:xfrm>
            <a:off x="622045" y="3183429"/>
            <a:ext cx="2382730" cy="3299854"/>
            <a:chOff x="671486" y="1214422"/>
            <a:chExt cx="1828812" cy="1981214"/>
          </a:xfrm>
        </p:grpSpPr>
        <p:sp>
          <p:nvSpPr>
            <p:cNvPr id="8" name="Round Diagonal Corner Rectangle 70"/>
            <p:cNvSpPr/>
            <p:nvPr/>
          </p:nvSpPr>
          <p:spPr>
            <a:xfrm>
              <a:off x="671486" y="1214422"/>
              <a:ext cx="1828812" cy="1981214"/>
            </a:xfrm>
            <a:prstGeom prst="round2DiagRect">
              <a:avLst>
                <a:gd name="adj1" fmla="val 21111"/>
                <a:gd name="adj2" fmla="val 0"/>
              </a:avLst>
            </a:prstGeom>
            <a:gradFill>
              <a:gsLst>
                <a:gs pos="100000">
                  <a:srgbClr val="0070C0"/>
                </a:gs>
                <a:gs pos="0">
                  <a:srgbClr val="4EE7FC"/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 Diagonal Corner Rectangle 71"/>
            <p:cNvSpPr/>
            <p:nvPr/>
          </p:nvSpPr>
          <p:spPr>
            <a:xfrm>
              <a:off x="714347" y="1257284"/>
              <a:ext cx="1732099" cy="1876441"/>
            </a:xfrm>
            <a:prstGeom prst="round2DiagRect">
              <a:avLst>
                <a:gd name="adj1" fmla="val 21111"/>
                <a:gd name="adj2" fmla="val 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69"/>
          <p:cNvGrpSpPr/>
          <p:nvPr/>
        </p:nvGrpSpPr>
        <p:grpSpPr>
          <a:xfrm>
            <a:off x="3517645" y="3192834"/>
            <a:ext cx="2382730" cy="3187331"/>
            <a:chOff x="671486" y="1214422"/>
            <a:chExt cx="1828812" cy="1981214"/>
          </a:xfrm>
        </p:grpSpPr>
        <p:sp>
          <p:nvSpPr>
            <p:cNvPr id="11" name="Round Diagonal Corner Rectangle 70"/>
            <p:cNvSpPr/>
            <p:nvPr/>
          </p:nvSpPr>
          <p:spPr>
            <a:xfrm>
              <a:off x="671486" y="1214422"/>
              <a:ext cx="1828812" cy="1981214"/>
            </a:xfrm>
            <a:prstGeom prst="round2DiagRect">
              <a:avLst>
                <a:gd name="adj1" fmla="val 21111"/>
                <a:gd name="adj2" fmla="val 0"/>
              </a:avLst>
            </a:prstGeom>
            <a:gradFill>
              <a:gsLst>
                <a:gs pos="100000">
                  <a:srgbClr val="0070C0"/>
                </a:gs>
                <a:gs pos="0">
                  <a:srgbClr val="4EE7FC"/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ound Diagonal Corner Rectangle 71"/>
            <p:cNvSpPr/>
            <p:nvPr/>
          </p:nvSpPr>
          <p:spPr>
            <a:xfrm>
              <a:off x="714347" y="1257284"/>
              <a:ext cx="1732099" cy="1876441"/>
            </a:xfrm>
            <a:prstGeom prst="round2DiagRect">
              <a:avLst>
                <a:gd name="adj1" fmla="val 21111"/>
                <a:gd name="adj2" fmla="val 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69"/>
          <p:cNvGrpSpPr/>
          <p:nvPr/>
        </p:nvGrpSpPr>
        <p:grpSpPr>
          <a:xfrm>
            <a:off x="6340872" y="3161814"/>
            <a:ext cx="2382730" cy="3118750"/>
            <a:chOff x="671486" y="1214422"/>
            <a:chExt cx="1828812" cy="1981214"/>
          </a:xfrm>
        </p:grpSpPr>
        <p:sp>
          <p:nvSpPr>
            <p:cNvPr id="14" name="Round Diagonal Corner Rectangle 70"/>
            <p:cNvSpPr/>
            <p:nvPr/>
          </p:nvSpPr>
          <p:spPr>
            <a:xfrm>
              <a:off x="671486" y="1214422"/>
              <a:ext cx="1828812" cy="1981214"/>
            </a:xfrm>
            <a:prstGeom prst="round2DiagRect">
              <a:avLst>
                <a:gd name="adj1" fmla="val 21111"/>
                <a:gd name="adj2" fmla="val 0"/>
              </a:avLst>
            </a:prstGeom>
            <a:gradFill>
              <a:gsLst>
                <a:gs pos="100000">
                  <a:srgbClr val="0070C0"/>
                </a:gs>
                <a:gs pos="0">
                  <a:srgbClr val="4EE7FC"/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 Diagonal Corner Rectangle 71"/>
            <p:cNvSpPr/>
            <p:nvPr/>
          </p:nvSpPr>
          <p:spPr>
            <a:xfrm>
              <a:off x="714347" y="1257284"/>
              <a:ext cx="1732099" cy="1876441"/>
            </a:xfrm>
            <a:prstGeom prst="round2DiagRect">
              <a:avLst>
                <a:gd name="adj1" fmla="val 21111"/>
                <a:gd name="adj2" fmla="val 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77888" y="3420181"/>
            <a:ext cx="2256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err="1" smtClean="0"/>
              <a:t>Здоровьесберегающие</a:t>
            </a:r>
            <a:endParaRPr lang="ru-RU" sz="1600" b="1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3517645" y="3440643"/>
            <a:ext cx="2319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/>
              <a:t>Интерактивные методы</a:t>
            </a:r>
            <a:endParaRPr lang="ru-RU" sz="1600" b="1" u="sng" dirty="0"/>
          </a:p>
        </p:txBody>
      </p:sp>
      <p:sp>
        <p:nvSpPr>
          <p:cNvPr id="18" name="TextBox 17"/>
          <p:cNvSpPr txBox="1"/>
          <p:nvPr/>
        </p:nvSpPr>
        <p:spPr>
          <a:xfrm>
            <a:off x="6340873" y="3440643"/>
            <a:ext cx="2376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/>
              <a:t>Проектная деятельность</a:t>
            </a:r>
            <a:endParaRPr lang="ru-RU" sz="1600" b="1" u="sng" dirty="0"/>
          </a:p>
        </p:txBody>
      </p:sp>
      <p:sp>
        <p:nvSpPr>
          <p:cNvPr id="19" name="TextBox 18"/>
          <p:cNvSpPr txBox="1"/>
          <p:nvPr/>
        </p:nvSpPr>
        <p:spPr>
          <a:xfrm>
            <a:off x="677888" y="3805627"/>
            <a:ext cx="225672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1. </a:t>
            </a:r>
            <a:r>
              <a:rPr lang="ru-RU" sz="1400" dirty="0" smtClean="0">
                <a:hlinkClick r:id="rId2" action="ppaction://hlinkpres?slideindex=1&amp;slidetitle="/>
              </a:rPr>
              <a:t>Формирование культуры ЗОЖ младших школьников в учебно-воспитательном процессе. Создание здоровье сберегающей среды класса</a:t>
            </a:r>
            <a:endParaRPr lang="ru-RU" sz="1400" dirty="0" smtClean="0"/>
          </a:p>
          <a:p>
            <a:r>
              <a:rPr lang="ru-RU" sz="1400" dirty="0" smtClean="0"/>
              <a:t>2. </a:t>
            </a:r>
            <a:r>
              <a:rPr lang="ru-RU" sz="1400" dirty="0" smtClean="0">
                <a:hlinkClick r:id="rId3" action="ppaction://hlinkpres?slideindex=1&amp;slidetitle="/>
              </a:rPr>
              <a:t>Формирование здоровьесберегающей образовательной среды в начальной школе</a:t>
            </a: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3696774" y="3805627"/>
            <a:ext cx="1999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1. </a:t>
            </a:r>
            <a:r>
              <a:rPr lang="ru-RU" sz="1400" dirty="0" smtClean="0">
                <a:hlinkClick r:id="rId4" action="ppaction://hlinkpres?slideindex=1&amp;slidetitle="/>
              </a:rPr>
              <a:t>Технология проблемного диалога</a:t>
            </a:r>
            <a:endParaRPr lang="ru-RU" sz="140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6475205" y="3835605"/>
            <a:ext cx="21782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</a:t>
            </a:r>
            <a:r>
              <a:rPr lang="ru-RU" sz="1400" dirty="0"/>
              <a:t>. </a:t>
            </a:r>
            <a:r>
              <a:rPr lang="ru-RU" sz="1400" dirty="0">
                <a:hlinkClick r:id="rId5" action="ppaction://hlinkpres?slideindex=1&amp;slidetitle="/>
              </a:rPr>
              <a:t>Исследовательская и проектная деятельность младших школьников</a:t>
            </a:r>
            <a:endParaRPr lang="ru-RU" sz="1400" dirty="0"/>
          </a:p>
          <a:p>
            <a:r>
              <a:rPr lang="ru-RU" sz="1400" dirty="0" smtClean="0"/>
              <a:t>2. </a:t>
            </a:r>
            <a:r>
              <a:rPr lang="ru-RU" sz="1400" dirty="0">
                <a:hlinkClick r:id="rId6" action="ppaction://hlinkpres?slideindex=1&amp;slidetitle="/>
              </a:rPr>
              <a:t>Организация проектной деятельности в начальной школе</a:t>
            </a:r>
            <a:endParaRPr lang="ru-RU" sz="1400" dirty="0"/>
          </a:p>
          <a:p>
            <a:r>
              <a:rPr lang="ru-RU" sz="1400" dirty="0" smtClean="0"/>
              <a:t>3. </a:t>
            </a:r>
            <a:r>
              <a:rPr lang="ru-RU" sz="1400" dirty="0" smtClean="0">
                <a:hlinkClick r:id="rId7" action="ppaction://hlinkpres?slideindex=1&amp;slidetitle="/>
              </a:rPr>
              <a:t>Проектная деятельность младших школьников в условиях ФГОС</a:t>
            </a:r>
            <a:endParaRPr lang="ru-RU" sz="1400" dirty="0" smtClean="0"/>
          </a:p>
        </p:txBody>
      </p:sp>
      <p:pic>
        <p:nvPicPr>
          <p:cNvPr id="23" name="Picture 2" descr="C:\Users\Анюточка\Desktop\Снимок11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9148" b="82019" l="10440" r="8434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82" t="10523" r="15176" b="17715"/>
          <a:stretch/>
        </p:blipFill>
        <p:spPr bwMode="auto">
          <a:xfrm>
            <a:off x="7798966" y="89554"/>
            <a:ext cx="1134208" cy="963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9597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214282" y="142852"/>
          <a:ext cx="8929718" cy="6887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6572250" y="292100"/>
            <a:ext cx="2071688" cy="7080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ru-RU">
                <a:latin typeface="Calibri" pitchFamily="34" charset="0"/>
              </a:rPr>
              <a:t>Диагностическое направление</a:t>
            </a:r>
            <a:endParaRPr lang="ru-RU"/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285750" y="231775"/>
            <a:ext cx="2286000" cy="914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ru-RU">
                <a:latin typeface="Calibri" pitchFamily="34" charset="0"/>
              </a:rPr>
              <a:t>Просветительское</a:t>
            </a:r>
          </a:p>
          <a:p>
            <a:pPr algn="ctr">
              <a:spcAft>
                <a:spcPts val="1000"/>
              </a:spcAft>
            </a:pPr>
            <a:r>
              <a:rPr lang="ru-RU">
                <a:latin typeface="Calibri" pitchFamily="34" charset="0"/>
              </a:rPr>
              <a:t> направление</a:t>
            </a:r>
            <a:endParaRPr lang="ru-RU"/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283780" y="1500188"/>
            <a:ext cx="2216534" cy="7858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ru-RU" sz="1600" dirty="0">
                <a:latin typeface="Calibri" pitchFamily="34" charset="0"/>
              </a:rPr>
              <a:t>Психолого-педагогическое направление</a:t>
            </a:r>
            <a:endParaRPr lang="ru-RU" sz="1600" dirty="0"/>
          </a:p>
        </p:txBody>
      </p:sp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6621517" y="1357313"/>
            <a:ext cx="1950983" cy="8572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ru-RU" sz="1600" dirty="0">
                <a:latin typeface="Calibri" pitchFamily="34" charset="0"/>
              </a:rPr>
              <a:t>Спортивно-оздоровительное направление</a:t>
            </a:r>
            <a:endParaRPr lang="ru-RU" sz="1600" dirty="0"/>
          </a:p>
        </p:txBody>
      </p:sp>
      <p:sp>
        <p:nvSpPr>
          <p:cNvPr id="5127" name="Text Box 6"/>
          <p:cNvSpPr txBox="1">
            <a:spLocks noChangeArrowheads="1"/>
          </p:cNvSpPr>
          <p:nvPr/>
        </p:nvSpPr>
        <p:spPr bwMode="auto">
          <a:xfrm>
            <a:off x="268014" y="3303588"/>
            <a:ext cx="2065283" cy="7683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ru-RU" sz="1600" dirty="0">
                <a:latin typeface="Calibri" pitchFamily="34" charset="0"/>
              </a:rPr>
              <a:t>Обмен опытом (ШМО, МО, круглые столы)</a:t>
            </a:r>
            <a:endParaRPr lang="ru-RU" sz="1600" dirty="0"/>
          </a:p>
        </p:txBody>
      </p:sp>
      <p:sp>
        <p:nvSpPr>
          <p:cNvPr id="5128" name="Text Box 7"/>
          <p:cNvSpPr txBox="1">
            <a:spLocks noChangeArrowheads="1"/>
          </p:cNvSpPr>
          <p:nvPr/>
        </p:nvSpPr>
        <p:spPr bwMode="auto">
          <a:xfrm>
            <a:off x="142875" y="6000750"/>
            <a:ext cx="1571625" cy="7143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>
                <a:latin typeface="Calibri" pitchFamily="34" charset="0"/>
              </a:rPr>
              <a:t>Участие в спартакиадах </a:t>
            </a:r>
            <a:endParaRPr lang="ru-RU"/>
          </a:p>
        </p:txBody>
      </p:sp>
      <p:sp>
        <p:nvSpPr>
          <p:cNvPr id="5129" name="Text Box 8"/>
          <p:cNvSpPr txBox="1">
            <a:spLocks noChangeArrowheads="1"/>
          </p:cNvSpPr>
          <p:nvPr/>
        </p:nvSpPr>
        <p:spPr bwMode="auto">
          <a:xfrm>
            <a:off x="2857500" y="6000750"/>
            <a:ext cx="1500188" cy="7143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ru-RU" dirty="0">
                <a:latin typeface="Calibri" pitchFamily="34" charset="0"/>
              </a:rPr>
              <a:t>Пропаганда ЗОЖ</a:t>
            </a:r>
            <a:endParaRPr lang="ru-RU" dirty="0"/>
          </a:p>
        </p:txBody>
      </p:sp>
      <p:sp>
        <p:nvSpPr>
          <p:cNvPr id="5130" name="Text Box 9"/>
          <p:cNvSpPr txBox="1">
            <a:spLocks noChangeArrowheads="1"/>
          </p:cNvSpPr>
          <p:nvPr/>
        </p:nvSpPr>
        <p:spPr bwMode="auto">
          <a:xfrm>
            <a:off x="7858125" y="5500688"/>
            <a:ext cx="1071563" cy="428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>
                <a:latin typeface="Calibri" pitchFamily="34" charset="0"/>
              </a:rPr>
              <a:t>Проекты</a:t>
            </a:r>
            <a:endParaRPr lang="ru-RU"/>
          </a:p>
        </p:txBody>
      </p:sp>
      <p:sp>
        <p:nvSpPr>
          <p:cNvPr id="5131" name="Text Box 10"/>
          <p:cNvSpPr txBox="1">
            <a:spLocks noChangeArrowheads="1"/>
          </p:cNvSpPr>
          <p:nvPr/>
        </p:nvSpPr>
        <p:spPr bwMode="auto">
          <a:xfrm>
            <a:off x="7715250" y="3857625"/>
            <a:ext cx="1074738" cy="5000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ru-RU">
                <a:latin typeface="Calibri" pitchFamily="34" charset="0"/>
              </a:rPr>
              <a:t>Грамоты</a:t>
            </a:r>
            <a:endParaRPr lang="ru-RU"/>
          </a:p>
        </p:txBody>
      </p:sp>
      <p:sp>
        <p:nvSpPr>
          <p:cNvPr id="5132" name="Text Box 11"/>
          <p:cNvSpPr txBox="1">
            <a:spLocks noChangeArrowheads="1"/>
          </p:cNvSpPr>
          <p:nvPr/>
        </p:nvSpPr>
        <p:spPr bwMode="auto">
          <a:xfrm>
            <a:off x="4929188" y="5500688"/>
            <a:ext cx="1071562" cy="35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ru-RU">
                <a:latin typeface="Calibri" pitchFamily="34" charset="0"/>
              </a:rPr>
              <a:t>Рисунки</a:t>
            </a:r>
          </a:p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800" b="1" dirty="0" err="1" smtClean="0">
                <a:latin typeface="Calibri" pitchFamily="34" charset="0"/>
              </a:rPr>
              <a:t>Творческие</a:t>
            </a:r>
            <a:r>
              <a:rPr lang="en-GB" sz="2800" b="1" dirty="0" smtClean="0">
                <a:latin typeface="Calibri" pitchFamily="34" charset="0"/>
              </a:rPr>
              <a:t>,</a:t>
            </a:r>
            <a:r>
              <a:rPr lang="ru-RU" sz="2800" b="1" dirty="0" smtClean="0">
                <a:latin typeface="Calibri" pitchFamily="34" charset="0"/>
              </a:rPr>
              <a:t> </a:t>
            </a:r>
            <a:r>
              <a:rPr lang="en-GB" sz="2800" b="1" dirty="0" smtClean="0">
                <a:latin typeface="Calibri" pitchFamily="34" charset="0"/>
              </a:rPr>
              <a:t> </a:t>
            </a:r>
            <a:r>
              <a:rPr lang="en-GB" sz="2800" b="1" dirty="0" err="1" smtClean="0">
                <a:latin typeface="Calibri" pitchFamily="34" charset="0"/>
              </a:rPr>
              <a:t>практические</a:t>
            </a:r>
            <a:r>
              <a:rPr lang="en-GB" sz="2800" b="1" dirty="0" smtClean="0">
                <a:latin typeface="Calibri" pitchFamily="34" charset="0"/>
              </a:rPr>
              <a:t> </a:t>
            </a:r>
            <a:r>
              <a:rPr lang="en-GB" sz="2800" b="1" dirty="0" err="1" smtClean="0">
                <a:latin typeface="Calibri" pitchFamily="34" charset="0"/>
              </a:rPr>
              <a:t>работы</a:t>
            </a:r>
            <a:r>
              <a:rPr lang="en-GB" sz="2800" b="1" dirty="0" smtClean="0">
                <a:latin typeface="Calibri" pitchFamily="34" charset="0"/>
              </a:rPr>
              <a:t>, </a:t>
            </a:r>
            <a:r>
              <a:rPr lang="en-GB" sz="2800" b="1" dirty="0" err="1" smtClean="0">
                <a:latin typeface="Calibri" pitchFamily="34" charset="0"/>
              </a:rPr>
              <a:t>проекты</a:t>
            </a:r>
            <a:r>
              <a:rPr lang="en-GB" sz="4000" i="1" dirty="0" smtClean="0">
                <a:solidFill>
                  <a:srgbClr val="009DD9"/>
                </a:solidFill>
                <a:latin typeface="Calibri" pitchFamily="34" charset="0"/>
              </a:rPr>
              <a:t/>
            </a:r>
            <a:br>
              <a:rPr lang="en-GB" sz="4000" i="1" dirty="0" smtClean="0">
                <a:solidFill>
                  <a:srgbClr val="009DD9"/>
                </a:solidFill>
                <a:latin typeface="Calibri" pitchFamily="34" charset="0"/>
              </a:rPr>
            </a:br>
            <a:endParaRPr lang="ru-RU" sz="3600" dirty="0"/>
          </a:p>
        </p:txBody>
      </p:sp>
      <p:pic>
        <p:nvPicPr>
          <p:cNvPr id="4" name="Рисунок 8" descr="C:\Documents and Settings\Lena\Мои документы\DSC063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1500188"/>
            <a:ext cx="3643312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Директор\Desktop\Фото все\ШКОЛА ФОТО\DSC0073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6457" y="1410789"/>
            <a:ext cx="3875212" cy="257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41866" t="57857" r="37452" b="16607"/>
          <a:stretch>
            <a:fillRect/>
          </a:stretch>
        </p:blipFill>
        <p:spPr bwMode="auto">
          <a:xfrm>
            <a:off x="5447211" y="4232366"/>
            <a:ext cx="2690949" cy="186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62550" t="42589" r="19579" b="33304"/>
          <a:stretch>
            <a:fillRect/>
          </a:stretch>
        </p:blipFill>
        <p:spPr bwMode="auto">
          <a:xfrm>
            <a:off x="1110342" y="4258491"/>
            <a:ext cx="2325189" cy="1763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6648450" cy="1325563"/>
          </a:xfrm>
        </p:spPr>
        <p:txBody>
          <a:bodyPr>
            <a:normAutofit/>
          </a:bodyPr>
          <a:lstStyle/>
          <a:p>
            <a:r>
              <a:rPr lang="ru-RU" sz="2800" b="1" dirty="0"/>
              <a:t>Интерактивные методы обучения в начальной школе</a:t>
            </a:r>
            <a:endParaRPr lang="ru-RU" sz="2800" dirty="0"/>
          </a:p>
        </p:txBody>
      </p:sp>
      <p:pic>
        <p:nvPicPr>
          <p:cNvPr id="8" name="Рисунок 4" descr="Описание: Simo.gif"/>
          <p:cNvPicPr>
            <a:picLocks noChangeAspect="1" noChangeArrowheads="1"/>
          </p:cNvPicPr>
          <p:nvPr/>
        </p:nvPicPr>
        <p:blipFill>
          <a:blip r:embed="rId2" cstate="print"/>
          <a:srcRect l="454" t="10883"/>
          <a:stretch>
            <a:fillRect/>
          </a:stretch>
        </p:blipFill>
        <p:spPr bwMode="auto">
          <a:xfrm>
            <a:off x="1355834" y="1860331"/>
            <a:ext cx="5959365" cy="41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ФОТО\2 класс фото\20150327_112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5604" y="3563007"/>
            <a:ext cx="4135072" cy="304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SC_05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0110" y="252248"/>
            <a:ext cx="4162096" cy="3216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ФОТО\Талашкино\20151126_1109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52248" y="3594534"/>
            <a:ext cx="3894083" cy="2948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D:\ФОТО\2 класс фото\20141119_141550.jpg"/>
          <p:cNvPicPr>
            <a:picLocks noChangeAspect="1" noChangeArrowheads="1"/>
          </p:cNvPicPr>
          <p:nvPr/>
        </p:nvPicPr>
        <p:blipFill>
          <a:blip r:embed="rId5" cstate="print"/>
          <a:srcRect l="14600" r="11224"/>
          <a:stretch>
            <a:fillRect/>
          </a:stretch>
        </p:blipFill>
        <p:spPr bwMode="auto">
          <a:xfrm rot="5400000">
            <a:off x="559674" y="-55177"/>
            <a:ext cx="3294995" cy="3909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</TotalTime>
  <Words>1094</Words>
  <Application>Microsoft Office PowerPoint</Application>
  <PresentationFormat>Экран (4:3)</PresentationFormat>
  <Paragraphs>261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Творческие,  практические работы, проекты </vt:lpstr>
      <vt:lpstr>Интерактивные методы обучения в начальной школе</vt:lpstr>
      <vt:lpstr>Слайд 9</vt:lpstr>
      <vt:lpstr>Уровни реализации «исследовательской деятельности»</vt:lpstr>
      <vt:lpstr>Слайд 11</vt:lpstr>
      <vt:lpstr>Слайд 12</vt:lpstr>
      <vt:lpstr>Программа «Школа будущего первоклассника»</vt:lpstr>
      <vt:lpstr>МБДОУ  д/с «КЛЕВЕРОК»  МБО ГНЕЗДОВСКАЯ СШ</vt:lpstr>
      <vt:lpstr>Слайд 15</vt:lpstr>
      <vt:lpstr>Слайд 16</vt:lpstr>
      <vt:lpstr>Спортивно-оздоровительное направление </vt:lpstr>
      <vt:lpstr>Духовно – нравственное направление </vt:lpstr>
      <vt:lpstr>Слайд 19</vt:lpstr>
      <vt:lpstr>Общеинтеллектуальное направление </vt:lpstr>
      <vt:lpstr>Общекультурное направление </vt:lpstr>
      <vt:lpstr>Социальное направление </vt:lpstr>
      <vt:lpstr> «Волшебный мир сказки»</vt:lpstr>
      <vt:lpstr>Слайд 24</vt:lpstr>
      <vt:lpstr>Учителя - победители конкурсов профессионального мастерства</vt:lpstr>
      <vt:lpstr>Ученики - победители различных конкурсов</vt:lpstr>
      <vt:lpstr> Педагогический и психологический мониторинг сформированности универсальных учебных действий в начальной школе </vt:lpstr>
      <vt:lpstr>«Портфолио»  как инструмент мониторинга достижений учащихся</vt:lpstr>
      <vt:lpstr>Слайд 29</vt:lpstr>
      <vt:lpstr>Слайд 30</vt:lpstr>
      <vt:lpstr>Методическая система педагогического работника </vt:lpstr>
      <vt:lpstr>Создание единой базы данных методических и демонстрационных материалов</vt:lpstr>
      <vt:lpstr>Современный урок</vt:lpstr>
      <vt:lpstr>Слайд 34</vt:lpstr>
      <vt:lpstr>Слайд 35</vt:lpstr>
      <vt:lpstr>Квалификационные категории</vt:lpstr>
      <vt:lpstr>Стаж работы</vt:lpstr>
      <vt:lpstr>ПНПО </vt:lpstr>
      <vt:lpstr>Слайд 39</vt:lpstr>
      <vt:lpstr>Слайд 40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Ирина</cp:lastModifiedBy>
  <cp:revision>146</cp:revision>
  <dcterms:created xsi:type="dcterms:W3CDTF">2014-11-21T11:00:06Z</dcterms:created>
  <dcterms:modified xsi:type="dcterms:W3CDTF">2016-04-11T18:09:14Z</dcterms:modified>
</cp:coreProperties>
</file>